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3" r:id="rId9"/>
    <p:sldId id="265" r:id="rId10"/>
    <p:sldId id="269"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A80A03-4212-454A-97F3-AE312208EC28}" type="datetimeFigureOut">
              <a:rPr lang="en-US" smtClean="0"/>
              <a:pPr/>
              <a:t>3/6/2018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7020F08-02EA-4CF1-9CBC-89A9EA1662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20F08-02EA-4CF1-9CBC-89A9EA1662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20F08-02EA-4CF1-9CBC-89A9EA1662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20F08-02EA-4CF1-9CBC-89A9EA16622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7020F08-02EA-4CF1-9CBC-89A9EA1662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20F08-02EA-4CF1-9CBC-89A9EA16622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7020F08-02EA-4CF1-9CBC-89A9EA1662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7020F08-02EA-4CF1-9CBC-89A9EA1662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A80A03-4212-454A-97F3-AE312208EC28}" type="datetimeFigureOut">
              <a:rPr lang="en-US" smtClean="0"/>
              <a:pPr/>
              <a:t>3/6/2018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7020F08-02EA-4CF1-9CBC-89A9EA1662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A80A03-4212-454A-97F3-AE312208EC28}" type="datetimeFigureOut">
              <a:rPr lang="en-US" smtClean="0"/>
              <a:pPr/>
              <a:t>3/6/2018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7020F08-02EA-4CF1-9CBC-89A9EA1662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A80A03-4212-454A-97F3-AE312208EC28}" type="datetimeFigureOut">
              <a:rPr lang="en-US" smtClean="0"/>
              <a:pPr/>
              <a:t>3/6/2018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7020F08-02EA-4CF1-9CBC-89A9EA16622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A80A03-4212-454A-97F3-AE312208EC28}" type="datetimeFigureOut">
              <a:rPr lang="en-US" smtClean="0"/>
              <a:pPr/>
              <a:t>3/6/2018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7020F08-02EA-4CF1-9CBC-89A9EA1662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286962"/>
          </a:xfrm>
        </p:spPr>
        <p:txBody>
          <a:bodyPr>
            <a:noAutofit/>
          </a:bodyPr>
          <a:lstStyle/>
          <a:p>
            <a:r>
              <a:rPr lang="en-US" sz="3600" dirty="0" smtClean="0"/>
              <a:t>Engaging </a:t>
            </a:r>
            <a:r>
              <a:rPr lang="en-US" sz="3600" dirty="0" smtClean="0"/>
              <a:t>Students in </a:t>
            </a:r>
            <a:br>
              <a:rPr lang="en-US" sz="3600" dirty="0" smtClean="0"/>
            </a:br>
            <a:r>
              <a:rPr lang="en-US" sz="3600" dirty="0" smtClean="0"/>
              <a:t>Construction Safety </a:t>
            </a:r>
            <a:r>
              <a:rPr lang="en-US" sz="3600" dirty="0" smtClean="0"/>
              <a:t>Research</a:t>
            </a:r>
            <a:endParaRPr lang="en-US" sz="3600" dirty="0"/>
          </a:p>
        </p:txBody>
      </p:sp>
      <p:sp>
        <p:nvSpPr>
          <p:cNvPr id="3" name="Subtitle 2"/>
          <p:cNvSpPr>
            <a:spLocks noGrp="1"/>
          </p:cNvSpPr>
          <p:nvPr>
            <p:ph type="subTitle" idx="1"/>
          </p:nvPr>
        </p:nvSpPr>
        <p:spPr/>
        <p:txBody>
          <a:bodyPr/>
          <a:lstStyle/>
          <a:p>
            <a:r>
              <a:rPr lang="en-US" dirty="0" smtClean="0"/>
              <a:t>Lu Yuan, Sc.D., CSP</a:t>
            </a:r>
          </a:p>
          <a:p>
            <a:r>
              <a:rPr lang="en-US" dirty="0" smtClean="0"/>
              <a:t>Occupational Safety, Health, and Environment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1905000" y="128587"/>
            <a:ext cx="5126355" cy="6729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Seven of the eight groups met or exceeded the expectations based on the rubric for final project evaluation.</a:t>
            </a:r>
          </a:p>
          <a:p>
            <a:r>
              <a:rPr lang="en-US" dirty="0" smtClean="0"/>
              <a:t>Exemplary projects include: safety incentive program for Company A, drug testing for Company B, etc.</a:t>
            </a:r>
            <a:endParaRPr lang="en-US" dirty="0"/>
          </a:p>
        </p:txBody>
      </p:sp>
      <p:sp>
        <p:nvSpPr>
          <p:cNvPr id="3" name="Title 2"/>
          <p:cNvSpPr>
            <a:spLocks noGrp="1"/>
          </p:cNvSpPr>
          <p:nvPr>
            <p:ph type="title"/>
          </p:nvPr>
        </p:nvSpPr>
        <p:spPr/>
        <p:txBody>
          <a:bodyPr/>
          <a:lstStyle/>
          <a:p>
            <a:r>
              <a:rPr lang="en-US" dirty="0" smtClean="0"/>
              <a:t>Results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contact person from one of the companies attended the final project presentation and provided constructive feedback to the students.</a:t>
            </a:r>
          </a:p>
          <a:p>
            <a:r>
              <a:rPr lang="en-US" dirty="0" smtClean="0"/>
              <a:t>The feedback that focuses on the delivery of presentation includes:</a:t>
            </a:r>
          </a:p>
          <a:p>
            <a:pPr lvl="1"/>
            <a:r>
              <a:rPr lang="en-US" dirty="0" smtClean="0"/>
              <a:t>Familiarization with brief</a:t>
            </a:r>
          </a:p>
          <a:p>
            <a:pPr lvl="1"/>
            <a:r>
              <a:rPr lang="en-US" dirty="0" smtClean="0"/>
              <a:t>Know the target audience and deliver to their level</a:t>
            </a:r>
          </a:p>
          <a:p>
            <a:pPr lvl="1"/>
            <a:r>
              <a:rPr lang="en-US" dirty="0" smtClean="0"/>
              <a:t>Use of notes not common, information being read from the slides</a:t>
            </a:r>
          </a:p>
          <a:p>
            <a:pPr lvl="1"/>
            <a:r>
              <a:rPr lang="en-US" dirty="0" smtClean="0"/>
              <a:t>Practice and be prepared to answer questions</a:t>
            </a:r>
          </a:p>
          <a:p>
            <a:pPr lvl="1"/>
            <a:r>
              <a:rPr lang="en-US" dirty="0" smtClean="0"/>
              <a:t>Use more statistics and dollar amounts to show emphasis and support, i.e., OSHA fines, Insurance costs, FMLA costs, Equipment Delays, Retraining, etc.</a:t>
            </a:r>
            <a:endParaRPr lang="en-US" dirty="0"/>
          </a:p>
        </p:txBody>
      </p:sp>
      <p:sp>
        <p:nvSpPr>
          <p:cNvPr id="3" name="Title 2"/>
          <p:cNvSpPr>
            <a:spLocks noGrp="1"/>
          </p:cNvSpPr>
          <p:nvPr>
            <p:ph type="title"/>
          </p:nvPr>
        </p:nvSpPr>
        <p:spPr/>
        <p:txBody>
          <a:bodyPr/>
          <a:lstStyle/>
          <a:p>
            <a:r>
              <a:rPr lang="en-US" dirty="0" smtClean="0"/>
              <a:t>Results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524000"/>
          <a:ext cx="9144000" cy="4145280"/>
        </p:xfrm>
        <a:graphic>
          <a:graphicData uri="http://schemas.openxmlformats.org/drawingml/2006/table">
            <a:tbl>
              <a:tblPr/>
              <a:tblGrid>
                <a:gridCol w="4466007"/>
                <a:gridCol w="687518"/>
                <a:gridCol w="797331"/>
                <a:gridCol w="798286"/>
                <a:gridCol w="798286"/>
                <a:gridCol w="798286"/>
                <a:gridCol w="798286"/>
              </a:tblGrid>
              <a:tr h="0">
                <a:tc>
                  <a:txBody>
                    <a:bodyPr/>
                    <a:lstStyle/>
                    <a:p>
                      <a:pPr marL="0" marR="0" algn="ctr">
                        <a:spcBef>
                          <a:spcPts val="0"/>
                        </a:spcBef>
                        <a:spcAft>
                          <a:spcPts val="0"/>
                        </a:spcAft>
                      </a:pPr>
                      <a:r>
                        <a:rPr lang="en-US" sz="1600" b="1" dirty="0">
                          <a:latin typeface="+mn-lt"/>
                          <a:ea typeface="Times New Roman"/>
                        </a:rPr>
                        <a:t>Questions</a:t>
                      </a:r>
                      <a:endParaRPr lang="en-US" sz="1600" dirty="0">
                        <a:latin typeface="+mn-lt"/>
                        <a:ea typeface="Times New Roman"/>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1</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2</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4</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5</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mn-lt"/>
                          <a:ea typeface="Times New Roman"/>
                        </a:rPr>
                        <a:t>NA</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600">
                          <a:latin typeface="+mn-lt"/>
                          <a:ea typeface="Times New Roman"/>
                        </a:rPr>
                        <a:t>Has the student attended team meetings?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10.0%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20.0%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600">
                          <a:latin typeface="+mn-lt"/>
                          <a:ea typeface="Times New Roman"/>
                        </a:rPr>
                        <a:t>Has the student made a serious effort at assigned work before the team meetings?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10.0%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26.7%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60.0%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120">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a:latin typeface="+mn-lt"/>
                          <a:ea typeface="Times New Roman"/>
                        </a:rPr>
                        <a:t>Has the student made a serious effort to fulfill his/her team role responsibilities on assignments?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63.3%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140">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dirty="0">
                          <a:latin typeface="+mn-lt"/>
                          <a:ea typeface="Times New Roman"/>
                        </a:rPr>
                        <a:t>Has the student notified the teammate if he/she would not be able to attend a meeting or fulfill a responsibility?</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13.3%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76.7%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600">
                          <a:latin typeface="+mn-lt"/>
                          <a:ea typeface="Times New Roman"/>
                        </a:rPr>
                        <a:t>Does the student attempt to make contributions in group meetings?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26.7%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70.0%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3715">
                <a:tc>
                  <a:txBody>
                    <a:bodyPr/>
                    <a:lstStyle/>
                    <a:p>
                      <a:pPr marL="0" marR="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600">
                          <a:latin typeface="+mn-lt"/>
                          <a:ea typeface="Times New Roman"/>
                        </a:rPr>
                        <a:t>Does the student listen to his/her teammates’ ideas and opinions respectfully and give them careful consideration?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26.7%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73.3%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600" dirty="0">
                          <a:latin typeface="+mn-lt"/>
                          <a:ea typeface="Times New Roman"/>
                        </a:rPr>
                        <a:t>Does the student cooperate with the group effort? 	</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0.0%</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13.3%</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latin typeface="+mn-lt"/>
                          <a:ea typeface="Times New Roman"/>
                        </a:rPr>
                        <a:t>86.7%</a:t>
                      </a:r>
                      <a:endParaRPr lang="en-US" sz="160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latin typeface="+mn-lt"/>
                          <a:ea typeface="Times New Roman"/>
                        </a:rPr>
                        <a:t>0.0%</a:t>
                      </a:r>
                      <a:endParaRPr lang="en-US" sz="1600" dirty="0">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Title 4"/>
          <p:cNvSpPr>
            <a:spLocks noGrp="1"/>
          </p:cNvSpPr>
          <p:nvPr>
            <p:ph type="title"/>
          </p:nvPr>
        </p:nvSpPr>
        <p:spPr/>
        <p:txBody>
          <a:bodyPr/>
          <a:lstStyle/>
          <a:p>
            <a:r>
              <a:rPr lang="en-US" dirty="0" smtClean="0"/>
              <a:t>Results - Survey</a:t>
            </a:r>
            <a:endParaRPr lang="en-US" dirty="0"/>
          </a:p>
        </p:txBody>
      </p:sp>
      <p:sp>
        <p:nvSpPr>
          <p:cNvPr id="8" name="TextBox 7"/>
          <p:cNvSpPr txBox="1"/>
          <p:nvPr/>
        </p:nvSpPr>
        <p:spPr>
          <a:xfrm>
            <a:off x="0" y="6248400"/>
            <a:ext cx="9144000" cy="338554"/>
          </a:xfrm>
          <a:prstGeom prst="rect">
            <a:avLst/>
          </a:prstGeom>
          <a:noFill/>
        </p:spPr>
        <p:txBody>
          <a:bodyPr wrap="square" rtlCol="0">
            <a:spAutoFit/>
          </a:bodyPr>
          <a:lstStyle/>
          <a:p>
            <a:r>
              <a:rPr lang="en-US" sz="1600" dirty="0"/>
              <a:t>Note: 1 – Never; 2 – Rarely; 3 – Sometimes; 4 – Usually; 5 – Always; NA – Not Applicable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077200" cy="4386072"/>
          </a:xfrm>
        </p:spPr>
        <p:txBody>
          <a:bodyPr>
            <a:normAutofit fontScale="77500" lnSpcReduction="20000"/>
          </a:bodyPr>
          <a:lstStyle/>
          <a:p>
            <a:r>
              <a:rPr lang="en-US" dirty="0" smtClean="0"/>
              <a:t>In terms of the overall rating of the final project, 20% of the students rated “Excellent,” 36.7% selected “Very Good,” 33.3% chose “Satisfactory,” and the “Ordinary” rating accounted for 10.0%.</a:t>
            </a:r>
          </a:p>
          <a:p>
            <a:r>
              <a:rPr lang="en-US" dirty="0" smtClean="0"/>
              <a:t>Typical answers to the question, “The best things that I have learned from this group project,” include:</a:t>
            </a:r>
          </a:p>
          <a:p>
            <a:pPr lvl="1"/>
            <a:r>
              <a:rPr lang="en-US" dirty="0" smtClean="0"/>
              <a:t>How to efficiently work with other people on a given task</a:t>
            </a:r>
          </a:p>
          <a:p>
            <a:pPr lvl="1"/>
            <a:r>
              <a:rPr lang="en-US" dirty="0" smtClean="0"/>
              <a:t>How construction companies actually handle safety</a:t>
            </a:r>
          </a:p>
          <a:p>
            <a:pPr lvl="1"/>
            <a:r>
              <a:rPr lang="en-US" dirty="0" smtClean="0"/>
              <a:t>The role specific JSAs save employers on time</a:t>
            </a:r>
          </a:p>
          <a:p>
            <a:pPr lvl="1"/>
            <a:r>
              <a:rPr lang="en-US" dirty="0" smtClean="0"/>
              <a:t>Leadership roles, organization</a:t>
            </a:r>
          </a:p>
          <a:p>
            <a:r>
              <a:rPr lang="en-US" dirty="0" smtClean="0"/>
              <a:t>Answers to the question, “The lessons that I have leaned,” include:</a:t>
            </a:r>
          </a:p>
          <a:p>
            <a:pPr lvl="1"/>
            <a:r>
              <a:rPr lang="en-US" dirty="0" smtClean="0"/>
              <a:t>Communication is very important.</a:t>
            </a:r>
          </a:p>
          <a:p>
            <a:pPr lvl="1"/>
            <a:r>
              <a:rPr lang="en-US" dirty="0" smtClean="0"/>
              <a:t>The importance of self-identifying hazards in your workplace</a:t>
            </a:r>
          </a:p>
          <a:p>
            <a:pPr lvl="1"/>
            <a:r>
              <a:rPr lang="en-US" dirty="0" smtClean="0"/>
              <a:t>Time management</a:t>
            </a:r>
          </a:p>
          <a:p>
            <a:pPr lvl="1"/>
            <a:r>
              <a:rPr lang="en-US" dirty="0" smtClean="0"/>
              <a:t>How to work with the differences of others</a:t>
            </a:r>
            <a:endParaRPr lang="en-US" dirty="0"/>
          </a:p>
        </p:txBody>
      </p:sp>
      <p:sp>
        <p:nvSpPr>
          <p:cNvPr id="4" name="Title 4"/>
          <p:cNvSpPr>
            <a:spLocks noGrp="1"/>
          </p:cNvSpPr>
          <p:nvPr>
            <p:ph type="title"/>
          </p:nvPr>
        </p:nvSpPr>
        <p:spPr/>
        <p:txBody>
          <a:bodyPr/>
          <a:lstStyle/>
          <a:p>
            <a:r>
              <a:rPr lang="en-US" dirty="0" smtClean="0"/>
              <a:t>Results - Survey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Overall, the majority of students seemed to gain a positive experience of conducting construction safety research through the RWR initiative.</a:t>
            </a:r>
          </a:p>
          <a:p>
            <a:r>
              <a:rPr lang="en-US" dirty="0" smtClean="0"/>
              <a:t>Although Spring 2016 was the first semester that the RWR component was added into the class, assessment of the experiential learning has been conducted since Spring 2008 when I started teaching the class.</a:t>
            </a:r>
          </a:p>
          <a:p>
            <a:r>
              <a:rPr lang="en-US" dirty="0" smtClean="0"/>
              <a:t>It would be interesting to compare the differences of students’ feedback in different semesters, so that the pros and cons of the RWR initiative could be better documented in order to improve student’s knowledge and skills about construction safety.</a:t>
            </a:r>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895600"/>
            <a:ext cx="7772400" cy="1470025"/>
          </a:xfrm>
        </p:spPr>
        <p:txBody>
          <a:bodyPr>
            <a:normAutofit fontScale="90000"/>
          </a:bodyPr>
          <a:lstStyle/>
          <a:p>
            <a:pPr algn="ctr"/>
            <a:r>
              <a:rPr lang="en-US" dirty="0" smtClean="0"/>
              <a:t>Questions and Comments?</a:t>
            </a:r>
            <a:br>
              <a:rPr lang="en-US" dirty="0" smtClean="0"/>
            </a:br>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OSHE 382 Construction Safety</a:t>
            </a:r>
            <a:endParaRPr lang="en-US" dirty="0"/>
          </a:p>
        </p:txBody>
      </p:sp>
      <p:sp>
        <p:nvSpPr>
          <p:cNvPr id="5" name="Content Placeholder 2"/>
          <p:cNvSpPr>
            <a:spLocks noGrp="1"/>
          </p:cNvSpPr>
          <p:nvPr>
            <p:ph idx="1"/>
          </p:nvPr>
        </p:nvSpPr>
        <p:spPr/>
        <p:txBody>
          <a:bodyPr/>
          <a:lstStyle/>
          <a:p>
            <a:r>
              <a:rPr lang="en-US" dirty="0" smtClean="0"/>
              <a:t>One of the core courses in the OSH&amp;E curriculum</a:t>
            </a:r>
          </a:p>
          <a:p>
            <a:r>
              <a:rPr lang="en-US" dirty="0" smtClean="0"/>
              <a:t>Addresses the application of management principles, communication and human relations factors, safety/health rules, industry and federal standards, accident investigation, and technical issues especially within the job planning phases in the construction industry.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OSHE 382 final project serves as the experiential-learning component for Construction Safety.</a:t>
            </a:r>
          </a:p>
          <a:p>
            <a:r>
              <a:rPr lang="en-US" dirty="0" smtClean="0"/>
              <a:t>Students are first “randomly” assigned in groups to each construction company.</a:t>
            </a:r>
          </a:p>
          <a:p>
            <a:r>
              <a:rPr lang="en-US" dirty="0" smtClean="0"/>
              <a:t>The contact person of each company assigns a specific topic to each group.</a:t>
            </a:r>
          </a:p>
          <a:p>
            <a:r>
              <a:rPr lang="en-US" dirty="0" smtClean="0"/>
              <a:t>The company provides necessary information to the students through field trips to the company’s construction site as well as opportunities of visiting the company’s office, interviewing the company’s employees, attending the company’s safety and/or project meetings, etc. </a:t>
            </a:r>
            <a:endParaRPr lang="en-US" dirty="0"/>
          </a:p>
        </p:txBody>
      </p:sp>
      <p:sp>
        <p:nvSpPr>
          <p:cNvPr id="3" name="Title 2"/>
          <p:cNvSpPr>
            <a:spLocks noGrp="1"/>
          </p:cNvSpPr>
          <p:nvPr>
            <p:ph type="title"/>
          </p:nvPr>
        </p:nvSpPr>
        <p:spPr/>
        <p:txBody>
          <a:bodyPr/>
          <a:lstStyle/>
          <a:p>
            <a:r>
              <a:rPr lang="en-US" dirty="0" smtClean="0"/>
              <a:t>OSHE 382 Final Project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students then conduct the quantitative and qualitative analyses on the assigned topics/issues, and present the study in the third unit of the class when the company’s representatives are invited.</a:t>
            </a:r>
          </a:p>
          <a:p>
            <a:r>
              <a:rPr lang="en-US" dirty="0" smtClean="0"/>
              <a:t>The contact person may present his view of the issue and his evaluation of the student groups’ work.</a:t>
            </a:r>
          </a:p>
          <a:p>
            <a:r>
              <a:rPr lang="en-US" dirty="0" smtClean="0"/>
              <a:t>The student groups are required to submit a written report, following the guidelines for final project. The reports are to be sent to the companies so they may keep a record.</a:t>
            </a:r>
            <a:endParaRPr lang="en-US" dirty="0"/>
          </a:p>
        </p:txBody>
      </p:sp>
      <p:sp>
        <p:nvSpPr>
          <p:cNvPr id="4" name="Title 2"/>
          <p:cNvSpPr>
            <a:spLocks noGrp="1"/>
          </p:cNvSpPr>
          <p:nvPr>
            <p:ph type="title"/>
          </p:nvPr>
        </p:nvSpPr>
        <p:spPr/>
        <p:txBody>
          <a:bodyPr/>
          <a:lstStyle/>
          <a:p>
            <a:r>
              <a:rPr lang="en-US" dirty="0" smtClean="0"/>
              <a:t>OSHE 382 Final Project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present case study is aimed to examine the effectiveness of the RWR initiative as a way to improve the process of engaging students in conducting construction safety research.</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Students’ performance in OSHE 382 during the Spring 2016 semester was analyzed for the present case study.</a:t>
            </a:r>
          </a:p>
          <a:p>
            <a:r>
              <a:rPr lang="en-US" dirty="0" smtClean="0"/>
              <a:t>A rubric was used for grading of the final project.</a:t>
            </a:r>
          </a:p>
        </p:txBody>
      </p:sp>
      <p:sp>
        <p:nvSpPr>
          <p:cNvPr id="3" name="Title 2"/>
          <p:cNvSpPr>
            <a:spLocks noGrp="1"/>
          </p:cNvSpPr>
          <p:nvPr>
            <p:ph type="title"/>
          </p:nvPr>
        </p:nvSpPr>
        <p:spPr/>
        <p:txBody>
          <a:bodyPr/>
          <a:lstStyle/>
          <a:p>
            <a:r>
              <a:rPr lang="en-US" dirty="0" smtClean="0"/>
              <a:t>Methods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33413" y="485775"/>
            <a:ext cx="7877175"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Thirty-two students enrolled in the class.</a:t>
            </a:r>
          </a:p>
          <a:p>
            <a:r>
              <a:rPr lang="en-US" dirty="0" smtClean="0"/>
              <a:t>They were randomly assigned to a total of eight 4-person groups.</a:t>
            </a:r>
          </a:p>
          <a:p>
            <a:r>
              <a:rPr lang="en-US" dirty="0" smtClean="0"/>
              <a:t>Seven of the eight groups were able to connect with construction companies.</a:t>
            </a:r>
          </a:p>
          <a:p>
            <a:r>
              <a:rPr lang="en-US" dirty="0" smtClean="0"/>
              <a:t>One group was not able to find a construction company; but, it eventually connected with a manufacturing company that contains a fair amount of fall hazards which are the leading cause in the construction industry. Their project on analyzing fall hazards and recommending control measures was thus considered meeting the requirements.</a:t>
            </a:r>
          </a:p>
        </p:txBody>
      </p:sp>
      <p:sp>
        <p:nvSpPr>
          <p:cNvPr id="3" name="Title 2"/>
          <p:cNvSpPr>
            <a:spLocks noGrp="1"/>
          </p:cNvSpPr>
          <p:nvPr>
            <p:ph type="title"/>
          </p:nvPr>
        </p:nvSpPr>
        <p:spPr/>
        <p:txBody>
          <a:bodyPr/>
          <a:lstStyle/>
          <a:p>
            <a:r>
              <a:rPr lang="en-US" dirty="0" smtClean="0"/>
              <a:t>Methods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 survey was handed out at the end of the semester, collecting information about students’ evaluation of their group members for the final projects.</a:t>
            </a:r>
          </a:p>
          <a:p>
            <a:r>
              <a:rPr lang="en-US" dirty="0" smtClean="0"/>
              <a:t>It was also used a tool to assess the effectiveness of RWR component as well as the functionality of group project.</a:t>
            </a:r>
          </a:p>
          <a:p>
            <a:r>
              <a:rPr lang="en-US" dirty="0" smtClean="0"/>
              <a:t>Its purpose was to identify the shortcomings of RWR component and team members, and to improve the experience with RWR component and group work.</a:t>
            </a:r>
            <a:endParaRPr lang="en-US" dirty="0"/>
          </a:p>
        </p:txBody>
      </p:sp>
      <p:sp>
        <p:nvSpPr>
          <p:cNvPr id="4" name="Title 2"/>
          <p:cNvSpPr>
            <a:spLocks noGrp="1"/>
          </p:cNvSpPr>
          <p:nvPr>
            <p:ph type="title"/>
          </p:nvPr>
        </p:nvSpPr>
        <p:spPr/>
        <p:txBody>
          <a:bodyPr/>
          <a:lstStyle/>
          <a:p>
            <a:r>
              <a:rPr lang="en-US" dirty="0" smtClean="0"/>
              <a:t>Methods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1058</Words>
  <Application>Microsoft Office PowerPoint</Application>
  <PresentationFormat>On-screen Show (4:3)</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Engaging Students in  Construction Safety Research</vt:lpstr>
      <vt:lpstr>OSHE 382 Construction Safety</vt:lpstr>
      <vt:lpstr>OSHE 382 Final Project</vt:lpstr>
      <vt:lpstr>OSHE 382 Final Project</vt:lpstr>
      <vt:lpstr>Objectives</vt:lpstr>
      <vt:lpstr>Methods</vt:lpstr>
      <vt:lpstr>Slide 7</vt:lpstr>
      <vt:lpstr>Methods</vt:lpstr>
      <vt:lpstr>Methods</vt:lpstr>
      <vt:lpstr>Slide 10</vt:lpstr>
      <vt:lpstr>Results</vt:lpstr>
      <vt:lpstr>Results</vt:lpstr>
      <vt:lpstr>Results - Survey</vt:lpstr>
      <vt:lpstr>Results - Survey</vt:lpstr>
      <vt:lpstr>Discussion</vt:lpstr>
      <vt:lpstr>Questions and Comments? Thank you!</vt:lpstr>
    </vt:vector>
  </TitlesOfParts>
  <Company>Southeastern Louisiana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Real-World Ready (RWR) Initiative to Engage Students in  Conducting Construction  Safety Research</dc:title>
  <dc:creator>Dr. Lu Yuan</dc:creator>
  <cp:lastModifiedBy>Lu Yuan</cp:lastModifiedBy>
  <cp:revision>15</cp:revision>
  <dcterms:created xsi:type="dcterms:W3CDTF">2017-05-30T20:15:35Z</dcterms:created>
  <dcterms:modified xsi:type="dcterms:W3CDTF">2018-03-07T05:39:03Z</dcterms:modified>
</cp:coreProperties>
</file>