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161116eportfolio.jpg" descr="20161116eportfolio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709" t="0" r="870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0" name="Using E-Portfolios for Student Self-Reflec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8731">
              <a:defRPr sz="3312"/>
            </a:pPr>
            <a:r>
              <a:t>Using E-Portfolios for Student Self-Reflection</a:t>
            </a:r>
          </a:p>
          <a:p>
            <a:pPr defTabSz="268731">
              <a:defRPr sz="3312"/>
            </a:pPr>
            <a:r>
              <a:t>&amp; Archiving EL Experiences</a:t>
            </a:r>
          </a:p>
        </p:txBody>
      </p:sp>
      <p:sp>
        <p:nvSpPr>
          <p:cNvPr id="121" name="Jack B. Bedel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Jack B. Bedell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known.png" descr="Unknown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50" t="0" r="2207" b="0"/>
          <a:stretch>
            <a:fillRect/>
          </a:stretch>
        </p:blipFill>
        <p:spPr>
          <a:xfrm>
            <a:off x="3938092" y="668732"/>
            <a:ext cx="8836654" cy="7625696"/>
          </a:xfrm>
          <a:prstGeom prst="rect">
            <a:avLst/>
          </a:prstGeom>
          <a:ln w="25400"/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124" name="Form…"/>
          <p:cNvSpPr txBox="1"/>
          <p:nvPr>
            <p:ph type="title"/>
          </p:nvPr>
        </p:nvSpPr>
        <p:spPr>
          <a:xfrm>
            <a:off x="355600" y="1016000"/>
            <a:ext cx="3481140" cy="3550792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Form </a:t>
            </a:r>
          </a:p>
          <a:p>
            <a:pPr>
              <a:defRPr sz="5200"/>
            </a:pPr>
            <a:r>
              <a:t>&amp; Function</a:t>
            </a:r>
          </a:p>
        </p:txBody>
      </p:sp>
      <p:sp>
        <p:nvSpPr>
          <p:cNvPr id="125" name="E-Portfolios…"/>
          <p:cNvSpPr txBox="1"/>
          <p:nvPr>
            <p:ph type="body" sz="quarter" idx="1"/>
          </p:nvPr>
        </p:nvSpPr>
        <p:spPr>
          <a:xfrm>
            <a:off x="355600" y="4889500"/>
            <a:ext cx="3835549" cy="3166716"/>
          </a:xfrm>
          <a:prstGeom prst="rect">
            <a:avLst/>
          </a:prstGeom>
        </p:spPr>
        <p:txBody>
          <a:bodyPr/>
          <a:lstStyle/>
          <a:p>
            <a:pPr/>
            <a:r>
              <a:t>E-Portfolios </a:t>
            </a:r>
          </a:p>
          <a:p>
            <a:pPr/>
            <a:r>
              <a:t>and </a:t>
            </a:r>
          </a:p>
          <a:p>
            <a:pPr/>
            <a:r>
              <a:t>EL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hoosing a Platfo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Choosing a Platform</a:t>
            </a:r>
          </a:p>
          <a:p>
            <a:pPr/>
            <a:r>
              <a:t>Baseline Requirements</a:t>
            </a:r>
          </a:p>
        </p:txBody>
      </p:sp>
      <p:sp>
        <p:nvSpPr>
          <p:cNvPr id="128" name="Needs to be Web-bas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4665" indent="-494665" defTabSz="554990">
              <a:spcBef>
                <a:spcPts val="4300"/>
              </a:spcBef>
              <a:defRPr sz="4370"/>
            </a:pPr>
            <a:r>
              <a:t>Needs to be Web-based</a:t>
            </a:r>
          </a:p>
          <a:p>
            <a:pPr marL="494665" indent="-494665" defTabSz="554990">
              <a:spcBef>
                <a:spcPts val="4300"/>
              </a:spcBef>
              <a:defRPr sz="4370"/>
            </a:pPr>
            <a:r>
              <a:t>Must be available via URL to both campus and non-campus users</a:t>
            </a:r>
          </a:p>
          <a:p>
            <a:pPr marL="494665" indent="-494665" defTabSz="554990">
              <a:spcBef>
                <a:spcPts val="4300"/>
              </a:spcBef>
              <a:defRPr sz="4370"/>
            </a:pPr>
            <a:r>
              <a:t>Must have Landing or Home Page for Guidance of Visitors</a:t>
            </a:r>
          </a:p>
          <a:p>
            <a:pPr marL="494665" indent="-494665" defTabSz="554990">
              <a:spcBef>
                <a:spcPts val="4300"/>
              </a:spcBef>
              <a:defRPr sz="4370"/>
            </a:pPr>
            <a:r>
              <a:t>Must Have Areas for Student Reflection on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erard.png" descr="Sherard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709344" y="2811989"/>
            <a:ext cx="7667716" cy="6123522"/>
          </a:xfrm>
          <a:prstGeom prst="rect">
            <a:avLst/>
          </a:prstGeom>
        </p:spPr>
      </p:pic>
      <p:sp>
        <p:nvSpPr>
          <p:cNvPr id="131" name="Platform O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Platform Options</a:t>
            </a:r>
          </a:p>
        </p:txBody>
      </p:sp>
      <p:sp>
        <p:nvSpPr>
          <p:cNvPr id="132" name="Blogger (Google)…"/>
          <p:cNvSpPr txBox="1"/>
          <p:nvPr>
            <p:ph type="body" sz="half" idx="1"/>
          </p:nvPr>
        </p:nvSpPr>
        <p:spPr>
          <a:xfrm>
            <a:off x="355600" y="2730500"/>
            <a:ext cx="4111427" cy="6299200"/>
          </a:xfrm>
          <a:prstGeom prst="rect">
            <a:avLst/>
          </a:prstGeom>
        </p:spPr>
        <p:txBody>
          <a:bodyPr/>
          <a:lstStyle/>
          <a:p>
            <a:pPr/>
            <a:r>
              <a:t>Blogger (Google)</a:t>
            </a:r>
          </a:p>
          <a:p>
            <a:pPr/>
            <a:r>
              <a:t>Wix</a:t>
            </a:r>
          </a:p>
          <a:p>
            <a:pPr/>
            <a:r>
              <a:t>Weebly</a:t>
            </a:r>
          </a:p>
          <a:p>
            <a:pPr/>
            <a:r>
              <a:t>Squarespace</a:t>
            </a:r>
          </a:p>
          <a:p>
            <a:pPr/>
            <a:r>
              <a:t>Wordpress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w-il.jpg" descr="gow-i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06" r="0" b="0"/>
          <a:stretch>
            <a:fillRect/>
          </a:stretch>
        </p:blipFill>
        <p:spPr>
          <a:xfrm>
            <a:off x="1346200" y="2282"/>
            <a:ext cx="10388600" cy="6911403"/>
          </a:xfrm>
          <a:prstGeom prst="rect">
            <a:avLst/>
          </a:prstGeom>
        </p:spPr>
      </p:pic>
      <p:sp>
        <p:nvSpPr>
          <p:cNvPr id="135" name="Archive-Based"/>
          <p:cNvSpPr txBox="1"/>
          <p:nvPr>
            <p:ph type="title"/>
          </p:nvPr>
        </p:nvSpPr>
        <p:spPr>
          <a:xfrm>
            <a:off x="1270000" y="7255470"/>
            <a:ext cx="10464800" cy="936030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pPr/>
            <a:r>
              <a:t>Archive-Based</a:t>
            </a:r>
          </a:p>
        </p:txBody>
      </p:sp>
      <p:sp>
        <p:nvSpPr>
          <p:cNvPr id="136" name="Creative Dossi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Creative Dossier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Fields.png" descr="Fields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751" r="0" b="27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Experience-Focus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Experience-Focused</a:t>
            </a:r>
          </a:p>
        </p:txBody>
      </p:sp>
      <p:sp>
        <p:nvSpPr>
          <p:cNvPr id="140" name="Reflection Lo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Reflection Log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enefits as E.L. Learning 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Benefits as E.L. Learning Module</a:t>
            </a:r>
          </a:p>
        </p:txBody>
      </p:sp>
      <p:sp>
        <p:nvSpPr>
          <p:cNvPr id="143" name="Measures growth over time (exp. to exp.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076" indent="-354076" defTabSz="397256">
              <a:spcBef>
                <a:spcPts val="3100"/>
              </a:spcBef>
              <a:defRPr sz="3128"/>
            </a:pPr>
            <a:r>
              <a:t>Measures growth over time (exp. to exp.)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Immediate reflection during and post experience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Base for development of professional portfolio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Speaks to learning process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Can be formative or summative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Students gain self-awareness, agency, and self-efficacy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Aligns easily with course objectives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enefits to Professional Develop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pPr/>
            <a:r>
              <a:t>Benefits to Professional Development</a:t>
            </a:r>
          </a:p>
        </p:txBody>
      </p:sp>
      <p:sp>
        <p:nvSpPr>
          <p:cNvPr id="146" name="Demonstrates specific competen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5079" indent="-505079" defTabSz="566674">
              <a:spcBef>
                <a:spcPts val="4400"/>
              </a:spcBef>
              <a:defRPr sz="4462"/>
            </a:pPr>
            <a:r>
              <a:t>Demonstrates specific competencies</a:t>
            </a:r>
          </a:p>
          <a:p>
            <a:pPr marL="505079" indent="-505079" defTabSz="566674">
              <a:spcBef>
                <a:spcPts val="4400"/>
              </a:spcBef>
              <a:defRPr sz="4462"/>
            </a:pPr>
            <a:r>
              <a:t>Flexible and portable as dossier</a:t>
            </a:r>
          </a:p>
          <a:p>
            <a:pPr marL="505079" indent="-505079" defTabSz="566674">
              <a:spcBef>
                <a:spcPts val="4400"/>
              </a:spcBef>
              <a:defRPr sz="4462"/>
            </a:pPr>
            <a:r>
              <a:t>Visibility to potential employers</a:t>
            </a:r>
          </a:p>
          <a:p>
            <a:pPr marL="505079" indent="-505079" defTabSz="566674">
              <a:spcBef>
                <a:spcPts val="4400"/>
              </a:spcBef>
              <a:defRPr sz="4462"/>
            </a:pPr>
            <a:r>
              <a:t>Builds confidence in own abilities</a:t>
            </a:r>
          </a:p>
          <a:p>
            <a:pPr marL="505079" indent="-505079" defTabSz="566674">
              <a:spcBef>
                <a:spcPts val="4400"/>
              </a:spcBef>
              <a:defRPr sz="4462"/>
            </a:pPr>
            <a:r>
              <a:t>Demonstrates fulfillment of academic responsibilities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0206eduinsightchart.gif" descr="0206eduinsightchart.g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455233" y="3585081"/>
            <a:ext cx="6114133" cy="4577338"/>
          </a:xfrm>
          <a:prstGeom prst="rect">
            <a:avLst/>
          </a:prstGeom>
        </p:spPr>
      </p:pic>
      <p:sp>
        <p:nvSpPr>
          <p:cNvPr id="149" name="Workplace Vi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Workplace Viability</a:t>
            </a:r>
          </a:p>
        </p:txBody>
      </p:sp>
      <p:sp>
        <p:nvSpPr>
          <p:cNvPr id="150" name="Currently, 3% of universities require e-portfolio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Currently, 3% of universities require e-portfolios</a:t>
            </a:r>
          </a:p>
          <a:p>
            <a:pPr/>
            <a:r>
              <a:t>80% of employers express a desire for e-portfolios</a:t>
            </a:r>
          </a:p>
          <a:p>
            <a:pPr/>
            <a:r>
              <a:t>45% of same employers find academic transcripts useful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