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2" r:id="rId3"/>
    <p:sldId id="263" r:id="rId4"/>
    <p:sldId id="264" r:id="rId5"/>
    <p:sldId id="257" r:id="rId6"/>
    <p:sldId id="259" r:id="rId7"/>
    <p:sldId id="258" r:id="rId8"/>
    <p:sldId id="260" r:id="rId9"/>
    <p:sldId id="266" r:id="rId10"/>
    <p:sldId id="267" r:id="rId11"/>
    <p:sldId id="268" r:id="rId12"/>
    <p:sldId id="269" r:id="rId13"/>
    <p:sldId id="270" r:id="rId14"/>
    <p:sldId id="283" r:id="rId15"/>
    <p:sldId id="284" r:id="rId16"/>
    <p:sldId id="285" r:id="rId17"/>
    <p:sldId id="279" r:id="rId18"/>
    <p:sldId id="280" r:id="rId19"/>
    <p:sldId id="281" r:id="rId20"/>
    <p:sldId id="274" r:id="rId21"/>
    <p:sldId id="276" r:id="rId22"/>
    <p:sldId id="277" r:id="rId23"/>
    <p:sldId id="282" r:id="rId24"/>
    <p:sldId id="271" r:id="rId25"/>
    <p:sldId id="272" r:id="rId26"/>
    <p:sldId id="273" r:id="rId27"/>
    <p:sldId id="28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6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5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7A5F8-8444-42AD-BF2D-7494710C03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FC1F40-D76B-421D-A3E5-E121E82D2E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9D52E5-A864-429C-A741-F54200786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E6043-5F74-4B43-B393-53D3151DBF24}" type="datetimeFigureOut">
              <a:rPr lang="en-US" smtClean="0"/>
              <a:t>2/28/2018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9BA01-4C3D-4465-90AB-E229ED5F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325B9-5480-4CDE-B6FD-CE3612015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FD20A-69F7-445B-9062-C3B7F6225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897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E0A32-4269-4FF7-99CF-C00C0139B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B489FE-D1B3-470F-A97D-DA83964A41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E22E3-6493-41A0-97DA-0CC4B8204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E6043-5F74-4B43-B393-53D3151DBF24}" type="datetimeFigureOut">
              <a:rPr lang="en-US" smtClean="0"/>
              <a:t>2/28/2018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AC6E8-7EE3-43F7-826D-95C4BE728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E744FA-DD04-45ED-B7BB-524D06C00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FD20A-69F7-445B-9062-C3B7F6225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536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D92623-7EBE-460E-8F06-5D52FD5704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FEF81F-D1CF-4105-9840-8E7B3A68A9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68FD16-7FF1-4B3F-B098-86881E53D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E6043-5F74-4B43-B393-53D3151DBF24}" type="datetimeFigureOut">
              <a:rPr lang="en-US" smtClean="0"/>
              <a:t>2/28/2018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035C6-3526-4DE3-9E4E-6DC0D872F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C2B12D-94AF-4209-B9A4-B38A69679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FD20A-69F7-445B-9062-C3B7F6225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958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4618B-BF5D-49E9-B6E7-0B824B010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BEFA35-75F8-4EF6-A4AF-BB6CBEBE12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C92C8D-5580-43DD-8082-A31045E1F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E6043-5F74-4B43-B393-53D3151DBF24}" type="datetimeFigureOut">
              <a:rPr lang="en-US" smtClean="0"/>
              <a:t>2/28/2018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4EC418-F0E9-49D0-9F8C-9F61D98DF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9A7048-B714-4210-8A9E-91FC600B0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FD20A-69F7-445B-9062-C3B7F6225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449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2A369-7484-4C5D-B7DE-97A4851B1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0DC8CB-C29B-4466-AA0B-B02B571A96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1D7E9B-3281-4817-9B32-B0C69F142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E6043-5F74-4B43-B393-53D3151DBF24}" type="datetimeFigureOut">
              <a:rPr lang="en-US" smtClean="0"/>
              <a:t>2/28/2018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DE7317-0707-4327-8216-3E46B0D31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5B127D-172C-4CFF-98DC-A0E3C1651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FD20A-69F7-445B-9062-C3B7F6225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870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DD35A-4550-43B1-A3F0-8E7DAFBD9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C5C07-3171-4BE1-94A8-E0F59ACD2F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FFA092-5ABC-4446-B0CD-B2849D281B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56B328-453B-45F2-959E-576E13A35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E6043-5F74-4B43-B393-53D3151DBF24}" type="datetimeFigureOut">
              <a:rPr lang="en-US" smtClean="0"/>
              <a:t>2/28/2018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14D694-4D99-45FC-B0AD-FB3525420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3DD12F-0B6F-4C19-B039-3E93F90EA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FD20A-69F7-445B-9062-C3B7F6225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554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2F7BE-9D0B-4ECB-BA87-4DED31127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2BBFBB-2E02-465F-A81E-49CF659FAC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D2F073-9940-419D-B86A-1F67C78305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C7C1EE-FA61-48AA-8035-B4EC7A31E4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77C892-4A79-44ED-90AE-409B8AE88A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342D66-BD9D-4226-A0C3-6B45072E9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E6043-5F74-4B43-B393-53D3151DBF24}" type="datetimeFigureOut">
              <a:rPr lang="en-US" smtClean="0"/>
              <a:t>2/28/2018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3E1928-D51F-4A3C-B30A-F79BF56B4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43B8D4-F3CA-4ADA-BB70-34F872C4E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FD20A-69F7-445B-9062-C3B7F6225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546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FD128-E776-4B31-AE39-CDB6D3D1D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3E9D7A-AD45-4CAB-8B46-394AA55BD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E6043-5F74-4B43-B393-53D3151DBF24}" type="datetimeFigureOut">
              <a:rPr lang="en-US" smtClean="0"/>
              <a:t>2/28/2018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0FF2A6-8445-4892-A3FD-F89C0EB51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720E87-DB23-400D-B1C3-FDA0C060C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FD20A-69F7-445B-9062-C3B7F6225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014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F873F7-E843-4725-A105-AE200E186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E6043-5F74-4B43-B393-53D3151DBF24}" type="datetimeFigureOut">
              <a:rPr lang="en-US" smtClean="0"/>
              <a:t>2/28/2018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A17EF5-4CC5-4D28-B5B8-2A26DF140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A09C8D-AD59-45FE-9C6B-D9AE7A465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FD20A-69F7-445B-9062-C3B7F6225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47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2EC10-080C-4081-8521-4E000C71F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DF0BE8-6ADD-4622-BE9E-7669AF65FD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231F81-796D-48CE-8A0A-ED9FA1855E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D65C0C-5B93-411D-A015-71F49C465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E6043-5F74-4B43-B393-53D3151DBF24}" type="datetimeFigureOut">
              <a:rPr lang="en-US" smtClean="0"/>
              <a:t>2/28/2018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08C296-1085-41E9-831C-C5D9F72CB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CB81B2-B057-4C55-85BD-950ACC90A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FD20A-69F7-445B-9062-C3B7F6225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602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E4DD9-A693-4A8E-84B7-A1DA93C2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80D66D-C843-4E9C-83D2-25D23DBBD3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B5B9EC-C2B0-47CC-B6BF-63D233FCB4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7D9BB5-E46D-4264-BF84-AF71461EA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E6043-5F74-4B43-B393-53D3151DBF24}" type="datetimeFigureOut">
              <a:rPr lang="en-US" smtClean="0"/>
              <a:t>2/28/2018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83CDC8-EBD2-431E-B077-4E4BD02B8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B76DC4-935E-41AC-844B-06AAFCE4D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FD20A-69F7-445B-9062-C3B7F6225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984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EAB404-5F4E-4767-8DBC-A64CECB7D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131BE2-3C32-4A5F-8478-28590FC9C5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3CF92E-09A7-4522-A1BA-840925E703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3E6043-5F74-4B43-B393-53D3151DBF24}" type="datetimeFigureOut">
              <a:rPr lang="en-US" smtClean="0"/>
              <a:t>2/28/2018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D0EA1B-2E49-4943-AEE0-66BA68F632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C0A0B6-8658-4B4C-9D12-145C037F87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EFD20A-69F7-445B-9062-C3B7F6225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612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utheastern.edu/acad_research/" TargetMode="External"/><Relationship Id="rId2" Type="http://schemas.openxmlformats.org/officeDocument/2006/relationships/hyperlink" Target="http://www.southeastern.edu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southeastern.edu/acad_research/programs/el/" TargetMode="External"/><Relationship Id="rId4" Type="http://schemas.openxmlformats.org/officeDocument/2006/relationships/hyperlink" Target="http://www.southeastern.edu/acad_research/programs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2D940-2ED9-4766-BF23-D5A1134BB4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83970"/>
            <a:ext cx="9144000" cy="1305611"/>
          </a:xfrm>
        </p:spPr>
        <p:txBody>
          <a:bodyPr>
            <a:normAutofit/>
          </a:bodyPr>
          <a:lstStyle/>
          <a:p>
            <a:r>
              <a:rPr lang="en-US" sz="4400" dirty="0"/>
              <a:t>Getting Your Real-World Ready Course Ready to Go Into the World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049D89-FEE0-4806-A1DF-44284B743A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73545"/>
            <a:ext cx="9144000" cy="1655762"/>
          </a:xfrm>
        </p:spPr>
        <p:txBody>
          <a:bodyPr anchor="ctr" anchorCtr="1"/>
          <a:lstStyle/>
          <a:p>
            <a:r>
              <a:rPr lang="en-US" dirty="0"/>
              <a:t>Dr. Phillip D. Voegel</a:t>
            </a:r>
          </a:p>
          <a:p>
            <a:r>
              <a:rPr lang="en-US" dirty="0"/>
              <a:t>Department of Chemistry &amp; Physics</a:t>
            </a:r>
          </a:p>
          <a:p>
            <a:r>
              <a:rPr lang="en-US" dirty="0"/>
              <a:t>Southeastern Louisiana University</a:t>
            </a:r>
          </a:p>
        </p:txBody>
      </p:sp>
      <p:pic>
        <p:nvPicPr>
          <p:cNvPr id="5" name="Picture 4" descr="full_logo_3in_transp.png">
            <a:extLst>
              <a:ext uri="{FF2B5EF4-FFF2-40B4-BE49-F238E27FC236}">
                <a16:creationId xmlns:a16="http://schemas.microsoft.com/office/drawing/2014/main" id="{63F545DE-BC8C-43CD-9488-2EB206A4257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38600" y="0"/>
            <a:ext cx="4114800" cy="206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2972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10673-D537-41EB-8D99-55809A2FA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CLAB 453 – Real-World Ready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89F2D-36EF-4A89-BBB1-E0CCCDCE2F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0749"/>
            <a:ext cx="10515600" cy="1054321"/>
          </a:xfrm>
        </p:spPr>
        <p:txBody>
          <a:bodyPr>
            <a:normAutofit/>
          </a:bodyPr>
          <a:lstStyle/>
          <a:p>
            <a:r>
              <a:rPr lang="en-US" sz="3200" b="1" dirty="0"/>
              <a:t>Necessary Paperwork</a:t>
            </a:r>
          </a:p>
          <a:p>
            <a:pPr lvl="1"/>
            <a:r>
              <a:rPr lang="en-US" sz="2800" b="1" dirty="0"/>
              <a:t>Affiliation Agreement: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5BB9F8-4C36-4736-A2BD-346014348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7499" y="2565070"/>
            <a:ext cx="8037001" cy="392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8299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10673-D537-41EB-8D99-55809A2FA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CLAB 453 – Real-World Ready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89F2D-36EF-4A89-BBB1-E0CCCDCE2F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0749"/>
            <a:ext cx="10515600" cy="1054321"/>
          </a:xfrm>
        </p:spPr>
        <p:txBody>
          <a:bodyPr>
            <a:normAutofit/>
          </a:bodyPr>
          <a:lstStyle/>
          <a:p>
            <a:r>
              <a:rPr lang="en-US" sz="3200" b="1" dirty="0"/>
              <a:t>Necessary Paperwork</a:t>
            </a:r>
          </a:p>
          <a:p>
            <a:pPr lvl="1"/>
            <a:r>
              <a:rPr lang="en-US" sz="2800" b="1" dirty="0"/>
              <a:t>Affiliation Agreement:</a:t>
            </a: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8AB9A6-336A-49C1-9FE6-6AB2C0E22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349" y="2846988"/>
            <a:ext cx="8079301" cy="11640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8CC212-4A0C-4162-9102-DCCAD87D5C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349" y="4236138"/>
            <a:ext cx="8079301" cy="111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6878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10673-D537-41EB-8D99-55809A2FA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CLAB 453 – Real-World Ready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89F2D-36EF-4A89-BBB1-E0CCCDCE2F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0749"/>
            <a:ext cx="10515600" cy="1564960"/>
          </a:xfrm>
        </p:spPr>
        <p:txBody>
          <a:bodyPr>
            <a:normAutofit/>
          </a:bodyPr>
          <a:lstStyle/>
          <a:p>
            <a:r>
              <a:rPr lang="en-US" sz="3200" b="1" dirty="0"/>
              <a:t>Necessary Paperwork</a:t>
            </a:r>
          </a:p>
          <a:p>
            <a:pPr lvl="1"/>
            <a:r>
              <a:rPr lang="en-US" sz="2800" b="1" dirty="0"/>
              <a:t>Affiliation Agreement:</a:t>
            </a:r>
          </a:p>
          <a:p>
            <a:pPr lvl="2"/>
            <a:r>
              <a:rPr lang="en-US" sz="2400" dirty="0"/>
              <a:t>Hold Harmless Section is very important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8FC37A-FDA2-4501-A7A1-AD0D8498E3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5199" y="3242397"/>
            <a:ext cx="8121601" cy="258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4782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10673-D537-41EB-8D99-55809A2FA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CLAB 453 – Real-World Ready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89F2D-36EF-4A89-BBB1-E0CCCDCE2F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0749"/>
            <a:ext cx="10515600" cy="1564960"/>
          </a:xfrm>
        </p:spPr>
        <p:txBody>
          <a:bodyPr>
            <a:normAutofit/>
          </a:bodyPr>
          <a:lstStyle/>
          <a:p>
            <a:r>
              <a:rPr lang="en-US" sz="3200" b="1" dirty="0"/>
              <a:t>Necessary Paperwork</a:t>
            </a:r>
          </a:p>
          <a:p>
            <a:pPr lvl="1"/>
            <a:r>
              <a:rPr lang="en-US" sz="2800" b="1" dirty="0"/>
              <a:t>Affiliation Agreement:</a:t>
            </a:r>
          </a:p>
          <a:p>
            <a:pPr lvl="2"/>
            <a:r>
              <a:rPr lang="en-US" sz="2400" dirty="0"/>
              <a:t>Signatures – Should be completed before the project starts</a:t>
            </a: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0C204A-A3FF-45F6-86DE-70944DB28A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5554" y="2983409"/>
            <a:ext cx="6235918" cy="369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3233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10673-D537-41EB-8D99-55809A2FA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CLAB 453 – Real-World Ready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89F2D-36EF-4A89-BBB1-E0CCCDCE2F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0749"/>
            <a:ext cx="10515600" cy="1564960"/>
          </a:xfrm>
        </p:spPr>
        <p:txBody>
          <a:bodyPr>
            <a:normAutofit/>
          </a:bodyPr>
          <a:lstStyle/>
          <a:p>
            <a:r>
              <a:rPr lang="en-US" sz="3200" b="1" dirty="0"/>
              <a:t>Necessary Paperwork</a:t>
            </a:r>
          </a:p>
          <a:p>
            <a:pPr lvl="1"/>
            <a:r>
              <a:rPr lang="en-US" sz="2800" b="1" dirty="0"/>
              <a:t>RWR Student Agreement:</a:t>
            </a:r>
          </a:p>
          <a:p>
            <a:pPr lvl="2"/>
            <a:r>
              <a:rPr lang="en-US" sz="2400" dirty="0"/>
              <a:t>Examples on RWR website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D993B5-C9F3-461A-8D6C-7D3874DBF9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273" y="3228402"/>
            <a:ext cx="9651072" cy="277199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5357728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10673-D537-41EB-8D99-55809A2FA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CLAB 453 – Real-World Ready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89F2D-36EF-4A89-BBB1-E0CCCDCE2F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0749"/>
            <a:ext cx="10515600" cy="1564960"/>
          </a:xfrm>
        </p:spPr>
        <p:txBody>
          <a:bodyPr>
            <a:normAutofit/>
          </a:bodyPr>
          <a:lstStyle/>
          <a:p>
            <a:r>
              <a:rPr lang="en-US" sz="3200" b="1" dirty="0"/>
              <a:t>Necessary Paperwork</a:t>
            </a:r>
          </a:p>
          <a:p>
            <a:pPr lvl="1"/>
            <a:r>
              <a:rPr lang="en-US" sz="2800" b="1" dirty="0"/>
              <a:t>RWR Student Agreement:</a:t>
            </a:r>
          </a:p>
          <a:p>
            <a:pPr lvl="2"/>
            <a:r>
              <a:rPr lang="en-US" sz="2400" dirty="0"/>
              <a:t>Examples on RWR website</a:t>
            </a: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AC600E-273D-4B20-8648-667C9BCCF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1160" y="1809441"/>
            <a:ext cx="5944829" cy="420326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8764322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10673-D537-41EB-8D99-55809A2FA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CLAB 453 – Real-World Ready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89F2D-36EF-4A89-BBB1-E0CCCDCE2F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0749"/>
            <a:ext cx="10515600" cy="1564960"/>
          </a:xfrm>
        </p:spPr>
        <p:txBody>
          <a:bodyPr>
            <a:normAutofit/>
          </a:bodyPr>
          <a:lstStyle/>
          <a:p>
            <a:r>
              <a:rPr lang="en-US" sz="3200" b="1" dirty="0"/>
              <a:t>Necessary Paperwork</a:t>
            </a:r>
          </a:p>
          <a:p>
            <a:pPr lvl="1"/>
            <a:r>
              <a:rPr lang="en-US" sz="2800" b="1" dirty="0"/>
              <a:t>RWR Student Agreement:</a:t>
            </a:r>
          </a:p>
          <a:p>
            <a:pPr lvl="2"/>
            <a:r>
              <a:rPr lang="en-US" sz="2400" dirty="0"/>
              <a:t>Examples on RWR website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E6A559-A30D-4772-840B-F3D2652E9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2647" y="3075709"/>
            <a:ext cx="7525173" cy="288570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2156376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10673-D537-41EB-8D99-55809A2FA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CLAB 453 – Real-World Ready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89F2D-36EF-4A89-BBB1-E0CCCDCE2F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0749"/>
            <a:ext cx="10515600" cy="1564960"/>
          </a:xfrm>
        </p:spPr>
        <p:txBody>
          <a:bodyPr>
            <a:normAutofit/>
          </a:bodyPr>
          <a:lstStyle/>
          <a:p>
            <a:r>
              <a:rPr lang="en-US" sz="3200" b="1" dirty="0"/>
              <a:t>Necessary Paperwork</a:t>
            </a:r>
          </a:p>
          <a:p>
            <a:pPr lvl="1"/>
            <a:r>
              <a:rPr lang="en-US" sz="2800" b="1" dirty="0"/>
              <a:t>Faculty Check List: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1AEDF6-F5BA-4738-812C-ED283B0611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612" y="2728186"/>
            <a:ext cx="9260183" cy="364929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8131359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10673-D537-41EB-8D99-55809A2FA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CLAB 453 – Real-World Ready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89F2D-36EF-4A89-BBB1-E0CCCDCE2F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0749"/>
            <a:ext cx="10515600" cy="1564960"/>
          </a:xfrm>
        </p:spPr>
        <p:txBody>
          <a:bodyPr>
            <a:normAutofit/>
          </a:bodyPr>
          <a:lstStyle/>
          <a:p>
            <a:r>
              <a:rPr lang="en-US" sz="3200" b="1" dirty="0"/>
              <a:t>Necessary Paperwork</a:t>
            </a:r>
          </a:p>
          <a:p>
            <a:pPr lvl="1"/>
            <a:r>
              <a:rPr lang="en-US" sz="2800" b="1" dirty="0"/>
              <a:t>Faculty Check List: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2CBA98-A235-4160-9984-D94C2DB6F6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4229" y="1408480"/>
            <a:ext cx="5605927" cy="519420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3142837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10673-D537-41EB-8D99-55809A2FA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CLAB 453 – Real-World Ready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89F2D-36EF-4A89-BBB1-E0CCCDCE2F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0749"/>
            <a:ext cx="10515600" cy="1564960"/>
          </a:xfrm>
        </p:spPr>
        <p:txBody>
          <a:bodyPr>
            <a:normAutofit/>
          </a:bodyPr>
          <a:lstStyle/>
          <a:p>
            <a:r>
              <a:rPr lang="en-US" sz="3200" b="1" dirty="0"/>
              <a:t>Necessary Paperwork</a:t>
            </a:r>
          </a:p>
          <a:p>
            <a:pPr lvl="1"/>
            <a:r>
              <a:rPr lang="en-US" sz="2800" b="1" dirty="0"/>
              <a:t>Faculty Check List: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B63CBC-8D7F-4E2E-A193-2A75D0528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836312"/>
            <a:ext cx="9814119" cy="219644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608F912-C2B3-46F3-A1CA-DE080AA3FC38}"/>
              </a:ext>
            </a:extLst>
          </p:cNvPr>
          <p:cNvSpPr/>
          <p:nvPr/>
        </p:nvSpPr>
        <p:spPr>
          <a:xfrm>
            <a:off x="838200" y="5477880"/>
            <a:ext cx="101583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http://www.southeastern.edu/admin/stu_orgs/student_res/offcampus2016.pdf</a:t>
            </a:r>
          </a:p>
        </p:txBody>
      </p:sp>
    </p:spTree>
    <p:extLst>
      <p:ext uri="{BB962C8B-B14F-4D97-AF65-F5344CB8AC3E}">
        <p14:creationId xmlns:p14="http://schemas.microsoft.com/office/powerpoint/2010/main" val="4495968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2D940-2ED9-4766-BF23-D5A1134BB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230" y="370485"/>
            <a:ext cx="7837714" cy="1325563"/>
          </a:xfrm>
        </p:spPr>
        <p:txBody>
          <a:bodyPr>
            <a:normAutofit/>
          </a:bodyPr>
          <a:lstStyle/>
          <a:p>
            <a:r>
              <a:rPr lang="en-US" sz="4400" dirty="0"/>
              <a:t>Introduction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049D89-FEE0-4806-A1DF-44284B743A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6537"/>
            <a:ext cx="10515600" cy="4110425"/>
          </a:xfrm>
        </p:spPr>
        <p:txBody>
          <a:bodyPr anchor="t" anchorCtr="0">
            <a:normAutofit fontScale="92500" lnSpcReduction="10000"/>
          </a:bodyPr>
          <a:lstStyle/>
          <a:p>
            <a:r>
              <a:rPr lang="en-US" b="1" dirty="0"/>
              <a:t>Active Learning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…anything course-related that all students in a class session are called upon to do other than simply watching, listening and taking notes.</a:t>
            </a:r>
            <a:r>
              <a:rPr lang="en-US" baseline="30000" dirty="0"/>
              <a:t>1</a:t>
            </a:r>
          </a:p>
          <a:p>
            <a:r>
              <a:rPr lang="en-US" b="1" dirty="0"/>
              <a:t>Experiential Learning:</a:t>
            </a:r>
          </a:p>
          <a:p>
            <a:pPr lvl="1"/>
            <a:r>
              <a:rPr lang="en-US" dirty="0"/>
              <a:t>…any learning that supports students in applying their knowledge and conceptual understanding to real-world problems or authentic situations where the instructor directs and facilitates learning.</a:t>
            </a:r>
            <a:r>
              <a:rPr lang="en-US" baseline="30000" dirty="0"/>
              <a:t>2</a:t>
            </a:r>
          </a:p>
          <a:p>
            <a:r>
              <a:rPr lang="en-US" b="1" dirty="0"/>
              <a:t>Service Learning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…credit-bearing experience in which students participate in an organized service activity that meets identified community needs and reflect upon the service activity in such a way as to gain fundamental understanding of course content, a broader appreciation of the discipline, and an enhanced sense of civic responsibility.</a:t>
            </a:r>
            <a:r>
              <a:rPr lang="en-US" baseline="30000" dirty="0"/>
              <a:t>3</a:t>
            </a:r>
            <a:endParaRPr lang="en-US" dirty="0"/>
          </a:p>
        </p:txBody>
      </p:sp>
      <p:pic>
        <p:nvPicPr>
          <p:cNvPr id="5" name="Picture 4" descr="full_logo_3in_transp.png">
            <a:extLst>
              <a:ext uri="{FF2B5EF4-FFF2-40B4-BE49-F238E27FC236}">
                <a16:creationId xmlns:a16="http://schemas.microsoft.com/office/drawing/2014/main" id="{63F545DE-BC8C-43CD-9488-2EB206A4257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71752" y="-5"/>
            <a:ext cx="4114800" cy="206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6255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10673-D537-41EB-8D99-55809A2FA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CLAB 453 – Real-World Ready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89F2D-36EF-4A89-BBB1-E0CCCDCE2F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0749"/>
            <a:ext cx="10835244" cy="1220576"/>
          </a:xfrm>
        </p:spPr>
        <p:txBody>
          <a:bodyPr>
            <a:normAutofit/>
          </a:bodyPr>
          <a:lstStyle/>
          <a:p>
            <a:r>
              <a:rPr lang="en-US" sz="3200" b="1" dirty="0"/>
              <a:t>Necessary Paperwork</a:t>
            </a:r>
          </a:p>
          <a:p>
            <a:pPr lvl="1"/>
            <a:r>
              <a:rPr lang="en-US" sz="3000" b="1" dirty="0"/>
              <a:t>Student Information for Off-Campus Trip Form: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2CCC119-A749-4232-9733-04D43E796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3520" y="2585888"/>
            <a:ext cx="5969841" cy="400491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9309244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10673-D537-41EB-8D99-55809A2FA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CLAB 453 – Real-World Ready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89F2D-36EF-4A89-BBB1-E0CCCDCE2F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0749"/>
            <a:ext cx="10835244" cy="1220576"/>
          </a:xfrm>
        </p:spPr>
        <p:txBody>
          <a:bodyPr>
            <a:normAutofit/>
          </a:bodyPr>
          <a:lstStyle/>
          <a:p>
            <a:r>
              <a:rPr lang="en-US" sz="3200" b="1" dirty="0"/>
              <a:t>Necessary Paperwork</a:t>
            </a:r>
          </a:p>
          <a:p>
            <a:pPr lvl="1"/>
            <a:r>
              <a:rPr lang="en-US" sz="3000" b="1" dirty="0"/>
              <a:t>Student Information for Off-Campus Trip Form: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6D9A73-F9AB-4914-AD5D-34EA34973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3467" y="2836312"/>
            <a:ext cx="7956895" cy="228832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0252311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10673-D537-41EB-8D99-55809A2FA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CLAB 453 – Real-World Ready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89F2D-36EF-4A89-BBB1-E0CCCDCE2F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0749"/>
            <a:ext cx="10835244" cy="1220576"/>
          </a:xfrm>
        </p:spPr>
        <p:txBody>
          <a:bodyPr>
            <a:normAutofit/>
          </a:bodyPr>
          <a:lstStyle/>
          <a:p>
            <a:r>
              <a:rPr lang="en-US" sz="3200" b="1" dirty="0"/>
              <a:t>Necessary Paperwork</a:t>
            </a:r>
          </a:p>
          <a:p>
            <a:pPr lvl="1"/>
            <a:r>
              <a:rPr lang="en-US" sz="3000" b="1" dirty="0"/>
              <a:t>Student Information for Off-Campus Trip Form: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8330E8-E5B8-4503-8FCE-F17267311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331" y="2524539"/>
            <a:ext cx="8369820" cy="240707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82E58E-EDC2-45F5-AFA4-61FFFFCE2F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7331" y="5166194"/>
            <a:ext cx="8369820" cy="133932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209907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10673-D537-41EB-8D99-55809A2FA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CLAB 453 – Real-World Ready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89F2D-36EF-4A89-BBB1-E0CCCDCE2F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0749"/>
            <a:ext cx="5538849" cy="2301230"/>
          </a:xfrm>
        </p:spPr>
        <p:txBody>
          <a:bodyPr>
            <a:normAutofit/>
          </a:bodyPr>
          <a:lstStyle/>
          <a:p>
            <a:r>
              <a:rPr lang="en-US" sz="3200" b="1" dirty="0"/>
              <a:t>Necessary Paperwork</a:t>
            </a:r>
          </a:p>
          <a:p>
            <a:pPr lvl="1"/>
            <a:r>
              <a:rPr lang="en-US" sz="3000" b="1" dirty="0"/>
              <a:t>Off Campus Behavior Agreement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984502-DE52-45BB-89AC-9FA0295089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6528" y="1306286"/>
            <a:ext cx="5415881" cy="559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3546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10673-D537-41EB-8D99-55809A2FA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CLAB 453 – Real-World Ready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89F2D-36EF-4A89-BBB1-E0CCCDCE2F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0749"/>
            <a:ext cx="10515600" cy="943909"/>
          </a:xfrm>
        </p:spPr>
        <p:txBody>
          <a:bodyPr>
            <a:normAutofit lnSpcReduction="10000"/>
          </a:bodyPr>
          <a:lstStyle/>
          <a:p>
            <a:r>
              <a:rPr lang="en-US" sz="3200" b="1" dirty="0"/>
              <a:t>Necessary Paperwork</a:t>
            </a:r>
          </a:p>
          <a:p>
            <a:pPr lvl="1"/>
            <a:r>
              <a:rPr lang="en-US" sz="2800" b="1" dirty="0"/>
              <a:t>Off-Campus Visitation Form: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893BF7-7792-497D-A50B-25A2A269D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954" y="2974811"/>
            <a:ext cx="10484800" cy="29391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527599-D01A-41D5-832F-72C2B38A31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3474" y="5999915"/>
            <a:ext cx="9390601" cy="7513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520000-C995-4783-91FB-E3A74F6083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883" y="2454658"/>
            <a:ext cx="11752481" cy="37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9496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10673-D537-41EB-8D99-55809A2FA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CLAB 453 – Real-World Ready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89F2D-36EF-4A89-BBB1-E0CCCDCE2F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0749"/>
            <a:ext cx="10515600" cy="1089947"/>
          </a:xfrm>
        </p:spPr>
        <p:txBody>
          <a:bodyPr>
            <a:normAutofit/>
          </a:bodyPr>
          <a:lstStyle/>
          <a:p>
            <a:r>
              <a:rPr lang="en-US" sz="3200" b="1" dirty="0"/>
              <a:t>Necessary Paperwork</a:t>
            </a:r>
          </a:p>
          <a:p>
            <a:pPr lvl="1"/>
            <a:r>
              <a:rPr lang="en-US" sz="2800" b="1" dirty="0"/>
              <a:t>Off-Campus Visitation Form: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1CF879-3D98-4C45-B770-FD3FECC803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018" y="2836312"/>
            <a:ext cx="11510285" cy="318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907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10673-D537-41EB-8D99-55809A2FA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CLAB 453 – Real-World Ready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89F2D-36EF-4A89-BBB1-E0CCCDCE2F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0749"/>
            <a:ext cx="10515600" cy="1089947"/>
          </a:xfrm>
        </p:spPr>
        <p:txBody>
          <a:bodyPr>
            <a:normAutofit/>
          </a:bodyPr>
          <a:lstStyle/>
          <a:p>
            <a:r>
              <a:rPr lang="en-US" sz="3200" b="1" dirty="0"/>
              <a:t>Necessary Paperwork</a:t>
            </a:r>
          </a:p>
          <a:p>
            <a:pPr lvl="1"/>
            <a:r>
              <a:rPr lang="en-US" sz="2800" b="1" dirty="0"/>
              <a:t>Off-Campus Visitation Form: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B35210-C17B-4E6F-A37E-3BFC7E6FA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449" y="2600696"/>
            <a:ext cx="9179101" cy="402117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44A5801-B426-43D1-ABA7-4C2132B441F2}"/>
              </a:ext>
            </a:extLst>
          </p:cNvPr>
          <p:cNvSpPr/>
          <p:nvPr/>
        </p:nvSpPr>
        <p:spPr>
          <a:xfrm>
            <a:off x="4263242" y="3429000"/>
            <a:ext cx="1235034" cy="1914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C3E657-7B4C-47B6-90AC-E3FD3FFB3015}"/>
              </a:ext>
            </a:extLst>
          </p:cNvPr>
          <p:cNvSpPr/>
          <p:nvPr/>
        </p:nvSpPr>
        <p:spPr>
          <a:xfrm>
            <a:off x="4263242" y="4215395"/>
            <a:ext cx="1235034" cy="1914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2783A26-BBC7-44D3-A69C-07E8825F620F}"/>
              </a:ext>
            </a:extLst>
          </p:cNvPr>
          <p:cNvSpPr/>
          <p:nvPr/>
        </p:nvSpPr>
        <p:spPr>
          <a:xfrm>
            <a:off x="4276734" y="4983632"/>
            <a:ext cx="1235034" cy="1914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23B75E-E782-4AAA-A595-87052B346B1B}"/>
              </a:ext>
            </a:extLst>
          </p:cNvPr>
          <p:cNvSpPr/>
          <p:nvPr/>
        </p:nvSpPr>
        <p:spPr>
          <a:xfrm>
            <a:off x="4263242" y="5751869"/>
            <a:ext cx="1235034" cy="1914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9A7679D-3A73-4D98-9E5C-63CE328F80BA}"/>
              </a:ext>
            </a:extLst>
          </p:cNvPr>
          <p:cNvSpPr/>
          <p:nvPr/>
        </p:nvSpPr>
        <p:spPr>
          <a:xfrm>
            <a:off x="6856878" y="3620428"/>
            <a:ext cx="2833387" cy="1914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5567ECF-6000-4DBE-94EB-C058D08293F2}"/>
              </a:ext>
            </a:extLst>
          </p:cNvPr>
          <p:cNvSpPr/>
          <p:nvPr/>
        </p:nvSpPr>
        <p:spPr>
          <a:xfrm>
            <a:off x="6856878" y="4419854"/>
            <a:ext cx="2833387" cy="1914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BE72F3-D548-4B57-AD93-58B14FE02279}"/>
              </a:ext>
            </a:extLst>
          </p:cNvPr>
          <p:cNvSpPr/>
          <p:nvPr/>
        </p:nvSpPr>
        <p:spPr>
          <a:xfrm>
            <a:off x="6865359" y="5175060"/>
            <a:ext cx="2833387" cy="1914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F45CDDA-CCEB-4BFF-847D-9F8F26D671AE}"/>
              </a:ext>
            </a:extLst>
          </p:cNvPr>
          <p:cNvSpPr/>
          <p:nvPr/>
        </p:nvSpPr>
        <p:spPr>
          <a:xfrm>
            <a:off x="6865359" y="5930266"/>
            <a:ext cx="2833387" cy="1914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E54617-12B2-4204-8997-32575A965458}"/>
              </a:ext>
            </a:extLst>
          </p:cNvPr>
          <p:cNvSpPr/>
          <p:nvPr/>
        </p:nvSpPr>
        <p:spPr>
          <a:xfrm>
            <a:off x="1506449" y="6282047"/>
            <a:ext cx="9179101" cy="33982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4771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2D940-2ED9-4766-BF23-D5A1134BB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230" y="370485"/>
            <a:ext cx="7837714" cy="1325563"/>
          </a:xfrm>
        </p:spPr>
        <p:txBody>
          <a:bodyPr>
            <a:normAutofit/>
          </a:bodyPr>
          <a:lstStyle/>
          <a:p>
            <a:r>
              <a:rPr lang="en-US" sz="4400" dirty="0"/>
              <a:t>References &amp; Funding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049D89-FEE0-4806-A1DF-44284B743A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6537"/>
            <a:ext cx="10515600" cy="4110425"/>
          </a:xfrm>
        </p:spPr>
        <p:txBody>
          <a:bodyPr anchor="t" anchorCtr="0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000" dirty="0"/>
              <a:t>Felder, R.M.; Brent, R. </a:t>
            </a:r>
            <a:r>
              <a:rPr lang="en-US" sz="2000" i="1" dirty="0"/>
              <a:t>College Teaching </a:t>
            </a:r>
            <a:r>
              <a:rPr lang="en-US" sz="2000" b="1" dirty="0"/>
              <a:t>1996</a:t>
            </a:r>
            <a:r>
              <a:rPr lang="en-US" sz="2000" dirty="0"/>
              <a:t>, </a:t>
            </a:r>
            <a:r>
              <a:rPr lang="en-US" sz="2000" i="1" dirty="0"/>
              <a:t>44(2)</a:t>
            </a:r>
            <a:r>
              <a:rPr lang="en-US" sz="2000" dirty="0"/>
              <a:t>, 43-47.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 err="1"/>
              <a:t>Wurdinger</a:t>
            </a:r>
            <a:r>
              <a:rPr lang="en-US" sz="2000" dirty="0"/>
              <a:t>, S.D.; Carlson, J.A.  </a:t>
            </a:r>
            <a:r>
              <a:rPr lang="en-US" sz="2000" i="1" dirty="0"/>
              <a:t>Teaching for Experiential Learning: Five Approaches that Work</a:t>
            </a:r>
            <a:r>
              <a:rPr lang="en-US" sz="2000" dirty="0"/>
              <a:t>; Rowman &amp; Littlefield Education: Lanham, MD,  </a:t>
            </a:r>
            <a:r>
              <a:rPr lang="en-US" sz="2000" b="1" dirty="0"/>
              <a:t>2009</a:t>
            </a:r>
            <a:r>
              <a:rPr lang="en-US" sz="2000" dirty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 err="1"/>
              <a:t>Bringle</a:t>
            </a:r>
            <a:r>
              <a:rPr lang="en-US" sz="2000" dirty="0"/>
              <a:t>, R. G.; Hatcher, J. A. </a:t>
            </a:r>
            <a:r>
              <a:rPr lang="en-US" sz="2000" i="1" dirty="0"/>
              <a:t>New Directions for Higher Education</a:t>
            </a:r>
            <a:r>
              <a:rPr lang="en-US" sz="2000" dirty="0"/>
              <a:t>, </a:t>
            </a:r>
            <a:r>
              <a:rPr lang="en-US" sz="2000" b="1" dirty="0"/>
              <a:t>2009</a:t>
            </a:r>
            <a:r>
              <a:rPr lang="en-US" sz="2000" dirty="0"/>
              <a:t>,</a:t>
            </a:r>
            <a:r>
              <a:rPr lang="en-US" sz="2000" b="1" dirty="0"/>
              <a:t> </a:t>
            </a:r>
            <a:r>
              <a:rPr lang="en-US" sz="2000" i="1" dirty="0"/>
              <a:t>147</a:t>
            </a:r>
            <a:r>
              <a:rPr lang="en-US" sz="2000" dirty="0"/>
              <a:t>,</a:t>
            </a:r>
            <a:r>
              <a:rPr lang="en-US" sz="2000" i="1" dirty="0"/>
              <a:t> </a:t>
            </a:r>
            <a:r>
              <a:rPr lang="en-US" sz="2000" dirty="0"/>
              <a:t>37-46.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Louisiana Department of Environmental Quality, </a:t>
            </a:r>
            <a:r>
              <a:rPr lang="en-US" sz="2000" i="1" dirty="0"/>
              <a:t>Louisiana Nonpoint Source Annual Report Federal Fiscal Year (FYY) </a:t>
            </a:r>
            <a:r>
              <a:rPr lang="en-US" sz="2000" b="1" i="1" dirty="0"/>
              <a:t>2011</a:t>
            </a:r>
            <a:r>
              <a:rPr lang="en-US" sz="2000" dirty="0"/>
              <a:t>.</a:t>
            </a:r>
          </a:p>
          <a:p>
            <a:pPr marL="514350" indent="-514350">
              <a:buFont typeface="+mj-lt"/>
              <a:buAutoNum type="arabicPeriod"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This project is partially funded by a Real-World Ready grant from the Southeastern Louisiana University Office of Experiential Learning (2017) and a Service Learning grant (2012) from Southeastern Louisiana University</a:t>
            </a:r>
          </a:p>
          <a:p>
            <a:pPr marL="514350" indent="-514350">
              <a:buFont typeface="+mj-lt"/>
              <a:buAutoNum type="arabicPeriod"/>
            </a:pPr>
            <a:endParaRPr lang="en-US" sz="2000" dirty="0"/>
          </a:p>
        </p:txBody>
      </p:sp>
      <p:pic>
        <p:nvPicPr>
          <p:cNvPr id="5" name="Picture 4" descr="full_logo_3in_transp.png">
            <a:extLst>
              <a:ext uri="{FF2B5EF4-FFF2-40B4-BE49-F238E27FC236}">
                <a16:creationId xmlns:a16="http://schemas.microsoft.com/office/drawing/2014/main" id="{63F545DE-BC8C-43CD-9488-2EB206A4257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71752" y="-5"/>
            <a:ext cx="4114800" cy="206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4224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2D940-2ED9-4766-BF23-D5A1134BB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230" y="370485"/>
            <a:ext cx="7837714" cy="1325563"/>
          </a:xfrm>
        </p:spPr>
        <p:txBody>
          <a:bodyPr>
            <a:normAutofit/>
          </a:bodyPr>
          <a:lstStyle/>
          <a:p>
            <a:r>
              <a:rPr lang="en-US" sz="4400" dirty="0"/>
              <a:t>Introduction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049D89-FEE0-4806-A1DF-44284B743A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6537"/>
            <a:ext cx="10515600" cy="4110425"/>
          </a:xfrm>
        </p:spPr>
        <p:txBody>
          <a:bodyPr anchor="t" anchorCtr="0">
            <a:normAutofit/>
          </a:bodyPr>
          <a:lstStyle/>
          <a:p>
            <a:r>
              <a:rPr lang="en-US" sz="2600" b="1" dirty="0"/>
              <a:t>Identifiable Need </a:t>
            </a:r>
          </a:p>
          <a:p>
            <a:pPr lvl="1"/>
            <a:r>
              <a:rPr lang="en-US" sz="2200" dirty="0"/>
              <a:t>2011 Yellow Water River Watershed does not meet criteria for primary contact recreation (PCR) and secondary contact recreation (SCR).</a:t>
            </a:r>
            <a:r>
              <a:rPr lang="en-US" sz="2200" baseline="30000" dirty="0"/>
              <a:t>4</a:t>
            </a:r>
            <a:r>
              <a:rPr lang="en-US" sz="2200" dirty="0"/>
              <a:t> </a:t>
            </a:r>
          </a:p>
          <a:p>
            <a:pPr lvl="2"/>
            <a:r>
              <a:rPr lang="en-US" sz="2200" dirty="0"/>
              <a:t>High levels of nutrients and fecal coliform bacteria</a:t>
            </a:r>
          </a:p>
          <a:p>
            <a:pPr lvl="2"/>
            <a:r>
              <a:rPr lang="en-US" sz="2200" dirty="0"/>
              <a:t>Low levels of dissolved oxygen</a:t>
            </a:r>
          </a:p>
          <a:p>
            <a:pPr lvl="2"/>
            <a:r>
              <a:rPr lang="en-US" sz="2200" dirty="0"/>
              <a:t>Highly urbanized land use.</a:t>
            </a:r>
          </a:p>
          <a:p>
            <a:pPr lvl="1"/>
            <a:r>
              <a:rPr lang="en-US" sz="2200" dirty="0"/>
              <a:t>2012 Yellow Water River Watershed meets SCR criteria</a:t>
            </a:r>
          </a:p>
          <a:p>
            <a:pPr lvl="2"/>
            <a:r>
              <a:rPr lang="en-US" sz="2200" dirty="0"/>
              <a:t>Lower levels of fecal coliform observed</a:t>
            </a:r>
          </a:p>
          <a:p>
            <a:pPr lvl="1"/>
            <a:r>
              <a:rPr lang="en-US" sz="2200" dirty="0"/>
              <a:t>2014 Continued monitoring of Yellow Water River Watershed recommended.</a:t>
            </a:r>
          </a:p>
          <a:p>
            <a:pPr lvl="1"/>
            <a:endParaRPr lang="en-US" dirty="0"/>
          </a:p>
        </p:txBody>
      </p:sp>
      <p:pic>
        <p:nvPicPr>
          <p:cNvPr id="5" name="Picture 4" descr="full_logo_3in_transp.png">
            <a:extLst>
              <a:ext uri="{FF2B5EF4-FFF2-40B4-BE49-F238E27FC236}">
                <a16:creationId xmlns:a16="http://schemas.microsoft.com/office/drawing/2014/main" id="{63F545DE-BC8C-43CD-9488-2EB206A4257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71752" y="-5"/>
            <a:ext cx="4114800" cy="206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9778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2D940-2ED9-4766-BF23-D5A1134BB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230" y="370485"/>
            <a:ext cx="7837714" cy="1325563"/>
          </a:xfrm>
        </p:spPr>
        <p:txBody>
          <a:bodyPr>
            <a:normAutofit/>
          </a:bodyPr>
          <a:lstStyle/>
          <a:p>
            <a:r>
              <a:rPr lang="en-US" sz="4400" dirty="0"/>
              <a:t>Introduction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049D89-FEE0-4806-A1DF-44284B743A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230" y="2066537"/>
            <a:ext cx="6257470" cy="4110425"/>
          </a:xfrm>
        </p:spPr>
        <p:txBody>
          <a:bodyPr anchor="t" anchorCtr="0">
            <a:normAutofit/>
          </a:bodyPr>
          <a:lstStyle/>
          <a:p>
            <a:r>
              <a:rPr lang="en-US" sz="2600" b="1" dirty="0"/>
              <a:t>Identifiable Need</a:t>
            </a:r>
          </a:p>
          <a:p>
            <a:pPr lvl="1"/>
            <a:endParaRPr lang="en-US" sz="2200" dirty="0"/>
          </a:p>
          <a:p>
            <a:pPr lvl="1"/>
            <a:r>
              <a:rPr lang="en-US" sz="2200" dirty="0"/>
              <a:t>Sanderson Farms Chicken Processing Plant</a:t>
            </a:r>
          </a:p>
          <a:p>
            <a:pPr lvl="2"/>
            <a:r>
              <a:rPr lang="en-US" sz="2200" dirty="0"/>
              <a:t>Settling ponds for waste located adjacent to Yellow Water Creek</a:t>
            </a:r>
          </a:p>
          <a:p>
            <a:pPr lvl="2"/>
            <a:r>
              <a:rPr lang="en-US" sz="2200" dirty="0"/>
              <a:t>High levels of phosphate common in chicken waste products</a:t>
            </a:r>
          </a:p>
          <a:p>
            <a:pPr lvl="1"/>
            <a:endParaRPr lang="en-US" sz="2200" dirty="0"/>
          </a:p>
          <a:p>
            <a:pPr lvl="1"/>
            <a:r>
              <a:rPr lang="en-US" sz="2200" i="1" dirty="0"/>
              <a:t>Fecal coliform</a:t>
            </a:r>
            <a:r>
              <a:rPr lang="en-US" sz="2200" dirty="0"/>
              <a:t>, nutrients, dissolved oxygen pH</a:t>
            </a:r>
            <a:endParaRPr lang="en-US" sz="2200" i="1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4" descr="full_logo_3in_transp.png">
            <a:extLst>
              <a:ext uri="{FF2B5EF4-FFF2-40B4-BE49-F238E27FC236}">
                <a16:creationId xmlns:a16="http://schemas.microsoft.com/office/drawing/2014/main" id="{63F545DE-BC8C-43CD-9488-2EB206A4257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71752" y="-5"/>
            <a:ext cx="4114800" cy="20665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2BF4A1-74B5-48A9-94EB-5D1BDE420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6700" y="2169922"/>
            <a:ext cx="5257800" cy="400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6724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10673-D537-41EB-8D99-55809A2FA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CLAB 453 – Real-World Ready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89F2D-36EF-4A89-BBB1-E0CCCDCE2F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Instrumental Analysis Laboratory</a:t>
            </a:r>
          </a:p>
          <a:p>
            <a:r>
              <a:rPr lang="en-US" dirty="0"/>
              <a:t>Upper level chemistry majors</a:t>
            </a:r>
          </a:p>
          <a:p>
            <a:r>
              <a:rPr lang="en-US" dirty="0"/>
              <a:t>Typical enrollment 10 – 12 students</a:t>
            </a:r>
          </a:p>
          <a:p>
            <a:r>
              <a:rPr lang="en-US" b="1" dirty="0"/>
              <a:t>Two weekly meetings</a:t>
            </a:r>
          </a:p>
          <a:p>
            <a:pPr lvl="1"/>
            <a:r>
              <a:rPr lang="en-US" sz="2800" dirty="0"/>
              <a:t>Day 1 – Real-World Ready Project</a:t>
            </a:r>
          </a:p>
          <a:p>
            <a:pPr lvl="1"/>
            <a:r>
              <a:rPr lang="en-US" sz="2800" dirty="0"/>
              <a:t>Day 2 – Traditional Laboratory Methods</a:t>
            </a:r>
          </a:p>
        </p:txBody>
      </p:sp>
    </p:spTree>
    <p:extLst>
      <p:ext uri="{BB962C8B-B14F-4D97-AF65-F5344CB8AC3E}">
        <p14:creationId xmlns:p14="http://schemas.microsoft.com/office/powerpoint/2010/main" val="370718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10673-D537-41EB-8D99-55809A2FA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CLAB 453 – Real-World Ready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89F2D-36EF-4A89-BBB1-E0CCCDCE2F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RWR Component</a:t>
            </a:r>
          </a:p>
          <a:p>
            <a:pPr lvl="1"/>
            <a:r>
              <a:rPr lang="en-US" sz="2800" dirty="0"/>
              <a:t>Semester long project</a:t>
            </a:r>
          </a:p>
          <a:p>
            <a:pPr lvl="1"/>
            <a:r>
              <a:rPr lang="en-US" sz="2800" dirty="0"/>
              <a:t>Setup field sampling sites</a:t>
            </a:r>
          </a:p>
          <a:p>
            <a:pPr lvl="1"/>
            <a:r>
              <a:rPr lang="en-US" sz="2800" dirty="0"/>
              <a:t>Collect samples every two weeks</a:t>
            </a:r>
          </a:p>
          <a:p>
            <a:pPr lvl="1"/>
            <a:r>
              <a:rPr lang="en-US" sz="2800" dirty="0"/>
              <a:t>Complete field measurements</a:t>
            </a:r>
          </a:p>
          <a:p>
            <a:pPr lvl="1"/>
            <a:r>
              <a:rPr lang="en-US" sz="2800" dirty="0"/>
              <a:t>Provide samples to collaborators in biology</a:t>
            </a:r>
          </a:p>
          <a:p>
            <a:pPr lvl="1"/>
            <a:r>
              <a:rPr lang="en-US" sz="2800" dirty="0"/>
              <a:t>Analyze samples for nutrients</a:t>
            </a:r>
          </a:p>
          <a:p>
            <a:pPr lvl="1"/>
            <a:r>
              <a:rPr lang="en-US" sz="2800" dirty="0"/>
              <a:t>Write journal style final report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A30434-7E67-47E1-955B-A56823052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6906" y="0"/>
            <a:ext cx="40350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835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10673-D537-41EB-8D99-55809A2FA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CLAB 453 – Real-World Ready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89F2D-36EF-4A89-BBB1-E0CCCDCE2F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Initial Meetings</a:t>
            </a:r>
          </a:p>
          <a:p>
            <a:pPr lvl="1"/>
            <a:r>
              <a:rPr lang="en-US" sz="2800" dirty="0"/>
              <a:t>Project Explanation &amp; Background</a:t>
            </a:r>
          </a:p>
          <a:p>
            <a:pPr lvl="1"/>
            <a:r>
              <a:rPr lang="en-US" sz="2800" dirty="0"/>
              <a:t>Environmental Site Selection, Preparation Methods</a:t>
            </a:r>
          </a:p>
          <a:p>
            <a:pPr lvl="1"/>
            <a:r>
              <a:rPr lang="en-US" sz="2800" dirty="0"/>
              <a:t>Sample Collection Protocols</a:t>
            </a:r>
          </a:p>
          <a:p>
            <a:pPr lvl="1"/>
            <a:r>
              <a:rPr lang="en-US" sz="2800" dirty="0"/>
              <a:t>Chemical Analysis Methods</a:t>
            </a:r>
          </a:p>
          <a:p>
            <a:pPr lvl="1"/>
            <a:r>
              <a:rPr lang="en-US" sz="2800" dirty="0"/>
              <a:t>Complete necessary paperwork</a:t>
            </a:r>
          </a:p>
        </p:txBody>
      </p:sp>
    </p:spTree>
    <p:extLst>
      <p:ext uri="{BB962C8B-B14F-4D97-AF65-F5344CB8AC3E}">
        <p14:creationId xmlns:p14="http://schemas.microsoft.com/office/powerpoint/2010/main" val="30640069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10673-D537-41EB-8D99-55809A2FA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CLAB 453 – Real-World Ready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89F2D-36EF-4A89-BBB1-E0CCCDCE2F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883" y="1510748"/>
            <a:ext cx="7888863" cy="4666215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First Field Trip</a:t>
            </a:r>
          </a:p>
          <a:p>
            <a:pPr lvl="1"/>
            <a:r>
              <a:rPr lang="en-US" sz="2800" dirty="0"/>
              <a:t>Meet at the Quick Blvd. site with field analysts from Louisiana Department of Environmental Quality</a:t>
            </a:r>
          </a:p>
          <a:p>
            <a:pPr lvl="1"/>
            <a:r>
              <a:rPr lang="en-US" sz="2800" b="1" dirty="0"/>
              <a:t>Site Mark-up</a:t>
            </a:r>
          </a:p>
          <a:p>
            <a:pPr lvl="2"/>
            <a:r>
              <a:rPr lang="en-US" sz="2800" dirty="0"/>
              <a:t>General site assessment</a:t>
            </a:r>
          </a:p>
          <a:p>
            <a:pPr lvl="2"/>
            <a:r>
              <a:rPr lang="en-US" sz="2800" dirty="0"/>
              <a:t>Measure stream width</a:t>
            </a:r>
          </a:p>
          <a:p>
            <a:pPr lvl="2"/>
            <a:r>
              <a:rPr lang="en-US" sz="2800" dirty="0"/>
              <a:t>Select lateral position</a:t>
            </a:r>
          </a:p>
          <a:p>
            <a:pPr lvl="2"/>
            <a:r>
              <a:rPr lang="en-US" sz="2800" dirty="0"/>
              <a:t>Mark sampling location</a:t>
            </a:r>
          </a:p>
          <a:p>
            <a:pPr lvl="1"/>
            <a:r>
              <a:rPr lang="en-US" sz="2800" b="1" dirty="0"/>
              <a:t>Complete field measurements</a:t>
            </a:r>
          </a:p>
          <a:p>
            <a:pPr lvl="3"/>
            <a:r>
              <a:rPr lang="en-US" sz="2800" dirty="0"/>
              <a:t>Water depth, temperature, pH, dissolved oxygen</a:t>
            </a:r>
          </a:p>
          <a:p>
            <a:pPr lvl="1"/>
            <a:r>
              <a:rPr lang="en-US" sz="2800" b="1" dirty="0"/>
              <a:t>Chemical Analyses</a:t>
            </a:r>
          </a:p>
          <a:p>
            <a:pPr lvl="2"/>
            <a:r>
              <a:rPr lang="en-US" sz="2800" dirty="0"/>
              <a:t>Phosphate &amp; Nitrate</a:t>
            </a:r>
          </a:p>
          <a:p>
            <a:pPr lvl="1"/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B41925-2471-40F3-A7BD-6E0480DD8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2743" y="363233"/>
            <a:ext cx="2970374" cy="19125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A25D00-2997-434F-804A-0F9690EAD9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7746" y="2334002"/>
            <a:ext cx="1685239" cy="22481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97A0A7-057C-4C1D-B2D4-7EE770A8FB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5534" y="4676689"/>
            <a:ext cx="2498266" cy="18736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53D692-4EF1-4086-AC69-CD74F4248B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1351" y="2334002"/>
            <a:ext cx="1686140" cy="224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3639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10673-D537-41EB-8D99-55809A2FA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CLAB 453 – Real-World Ready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89F2D-36EF-4A89-BBB1-E0CCCDCE2F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0749"/>
            <a:ext cx="10515600" cy="2669366"/>
          </a:xfrm>
        </p:spPr>
        <p:txBody>
          <a:bodyPr>
            <a:normAutofit/>
          </a:bodyPr>
          <a:lstStyle/>
          <a:p>
            <a:r>
              <a:rPr lang="en-US" sz="3200" b="1" dirty="0"/>
              <a:t>Necessary Paperwork</a:t>
            </a:r>
          </a:p>
          <a:p>
            <a:pPr lvl="1"/>
            <a:r>
              <a:rPr lang="en-US" sz="2800" b="1" dirty="0"/>
              <a:t>Affiliation Agreement:</a:t>
            </a:r>
            <a:endParaRPr lang="en-US" sz="2800" dirty="0"/>
          </a:p>
          <a:p>
            <a:pPr lvl="2"/>
            <a:r>
              <a:rPr lang="en-US" sz="2800" dirty="0"/>
              <a:t>Sample Agreements found in RWR Faculty Resources Page</a:t>
            </a:r>
          </a:p>
          <a:p>
            <a:pPr lvl="2"/>
            <a:r>
              <a:rPr lang="en-US" sz="2800" dirty="0">
                <a:hlinkClick r:id="rId2"/>
              </a:rPr>
              <a:t>Southeastern</a:t>
            </a:r>
            <a:r>
              <a:rPr lang="en-US" sz="2800" dirty="0"/>
              <a:t> &gt; </a:t>
            </a:r>
            <a:r>
              <a:rPr lang="en-US" sz="2800" u="sng" dirty="0">
                <a:hlinkClick r:id="rId3"/>
              </a:rPr>
              <a:t>Academics</a:t>
            </a:r>
            <a:r>
              <a:rPr lang="en-US" sz="2800" dirty="0"/>
              <a:t> &gt; </a:t>
            </a:r>
            <a:r>
              <a:rPr lang="en-US" sz="2800" dirty="0">
                <a:hlinkClick r:id="rId4"/>
              </a:rPr>
              <a:t>Academic Programs</a:t>
            </a:r>
            <a:r>
              <a:rPr lang="en-US" sz="2800" dirty="0"/>
              <a:t> &gt; </a:t>
            </a:r>
            <a:r>
              <a:rPr lang="en-US" sz="2800" dirty="0">
                <a:hlinkClick r:id="rId5"/>
              </a:rPr>
              <a:t>Experiential Learning</a:t>
            </a:r>
            <a:r>
              <a:rPr lang="en-US" sz="2800" dirty="0"/>
              <a:t> &gt; Faculty Resources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373933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787</Words>
  <Application>Microsoft Office PowerPoint</Application>
  <PresentationFormat>Widescreen</PresentationFormat>
  <Paragraphs>133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Getting Your Real-World Ready Course Ready to Go Into the World</vt:lpstr>
      <vt:lpstr>Introduction</vt:lpstr>
      <vt:lpstr>Introduction</vt:lpstr>
      <vt:lpstr>Introduction</vt:lpstr>
      <vt:lpstr>CLAB 453 – Real-World Ready</vt:lpstr>
      <vt:lpstr>CLAB 453 – Real-World Ready</vt:lpstr>
      <vt:lpstr>CLAB 453 – Real-World Ready</vt:lpstr>
      <vt:lpstr>CLAB 453 – Real-World Ready</vt:lpstr>
      <vt:lpstr>CLAB 453 – Real-World Ready</vt:lpstr>
      <vt:lpstr>CLAB 453 – Real-World Ready</vt:lpstr>
      <vt:lpstr>CLAB 453 – Real-World Ready</vt:lpstr>
      <vt:lpstr>CLAB 453 – Real-World Ready</vt:lpstr>
      <vt:lpstr>CLAB 453 – Real-World Ready</vt:lpstr>
      <vt:lpstr>CLAB 453 – Real-World Ready</vt:lpstr>
      <vt:lpstr>CLAB 453 – Real-World Ready</vt:lpstr>
      <vt:lpstr>CLAB 453 – Real-World Ready</vt:lpstr>
      <vt:lpstr>CLAB 453 – Real-World Ready</vt:lpstr>
      <vt:lpstr>CLAB 453 – Real-World Ready</vt:lpstr>
      <vt:lpstr>CLAB 453 – Real-World Ready</vt:lpstr>
      <vt:lpstr>CLAB 453 – Real-World Ready</vt:lpstr>
      <vt:lpstr>CLAB 453 – Real-World Ready</vt:lpstr>
      <vt:lpstr>CLAB 453 – Real-World Ready</vt:lpstr>
      <vt:lpstr>CLAB 453 – Real-World Ready</vt:lpstr>
      <vt:lpstr>CLAB 453 – Real-World Ready</vt:lpstr>
      <vt:lpstr>CLAB 453 – Real-World Ready</vt:lpstr>
      <vt:lpstr>CLAB 453 – Real-World Ready</vt:lpstr>
      <vt:lpstr>References &amp; Funding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Getting Your Real-World Ready Course Ready to Go Into the World</dc:title>
  <dc:creator>Phillip Voegel</dc:creator>
  <cp:lastModifiedBy>Phillip Voegel</cp:lastModifiedBy>
  <cp:revision>16</cp:revision>
  <dcterms:created xsi:type="dcterms:W3CDTF">2018-02-28T13:54:28Z</dcterms:created>
  <dcterms:modified xsi:type="dcterms:W3CDTF">2018-02-28T17:58:59Z</dcterms:modified>
</cp:coreProperties>
</file>