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PT Sans Narrow"/>
      <p:regular r:id="rId24"/>
      <p:bold r:id="rId25"/>
    </p:embeddedFont>
    <p:embeddedFont>
      <p:font typeface="Open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PTSansNarrow-regular.fntdata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-regular.fntdata"/><Relationship Id="rId25" Type="http://schemas.openxmlformats.org/officeDocument/2006/relationships/font" Target="fonts/PTSansNarrow-bold.fntdata"/><Relationship Id="rId28" Type="http://schemas.openxmlformats.org/officeDocument/2006/relationships/font" Target="fonts/OpenSans-italic.fntdata"/><Relationship Id="rId27" Type="http://schemas.openxmlformats.org/officeDocument/2006/relationships/font" Target="fonts/OpenSans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00ac4f32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00ac4f32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00ac4f32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00ac4f32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1ebce1f6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1ebce1f6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1ebce1f6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1ebce1f6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0415a477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0415a477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1e2a60ae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1e2a60ae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fd122ef8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fd122ef8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fd122ef8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fd122ef8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0415a477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0415a477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0415a477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0415a477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00ac4f3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00ac4f3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1ebce1f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1ebce1f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00ac4f32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00ac4f32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00ac4f32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00ac4f32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00ac4f32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00ac4f32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00ac4f32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00ac4f32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1ebce1f6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1ebce1f6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00ac4f32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00ac4f32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Helping Students Tell Their Stories: Reflection and Beyond</a:t>
            </a:r>
            <a:endParaRPr sz="4800"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Brian Williams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Elizabeth Sanders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of Reflection</a:t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1700" y="11901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 constructive feedback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rubrics for grading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175" y="1304825"/>
            <a:ext cx="4211199" cy="243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332325"/>
            <a:ext cx="4211200" cy="2354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68650"/>
            <a:ext cx="8839200" cy="28003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81000"/>
            <a:ext cx="8839200" cy="10558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75" y="304800"/>
            <a:ext cx="4480974" cy="44047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575" y="477925"/>
            <a:ext cx="4073274" cy="24938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450" y="76200"/>
            <a:ext cx="509381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</a:t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311700" y="1266325"/>
            <a:ext cx="8520600" cy="10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Write down one important skill you learned in college that you still use.</a:t>
            </a:r>
            <a:endParaRPr/>
          </a:p>
        </p:txBody>
      </p:sp>
      <p:sp>
        <p:nvSpPr>
          <p:cNvPr id="149" name="Google Shape;149;p26"/>
          <p:cNvSpPr txBox="1"/>
          <p:nvPr/>
        </p:nvSpPr>
        <p:spPr>
          <a:xfrm>
            <a:off x="786000" y="2865275"/>
            <a:ext cx="75720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When you were a student, did you recognize its importance?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2630363" y="1334113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/>
            </a:br>
            <a:r>
              <a:rPr lang="en" sz="600">
                <a:solidFill>
                  <a:srgbClr val="000000"/>
                </a:solidFill>
              </a:rPr>
              <a:t>Art Credits:</a:t>
            </a:r>
            <a:endParaRPr sz="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</a:rPr>
              <a:t>https://openclipart.org/detail/288920/rocket-missile</a:t>
            </a:r>
            <a:endParaRPr sz="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</a:rPr>
              <a:t>https://openclipart.org/detail/312236/graduation-cap-and-diploma-by-pinterastudio</a:t>
            </a:r>
            <a:endParaRPr sz="600">
              <a:solidFill>
                <a:srgbClr val="000000"/>
              </a:solidFill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8375" y="1758100"/>
            <a:ext cx="1403873" cy="14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32876">
            <a:off x="5595582" y="3054276"/>
            <a:ext cx="918561" cy="85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8014">
            <a:off x="2565305" y="3059171"/>
            <a:ext cx="895865" cy="83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68614">
            <a:off x="2747430" y="1103446"/>
            <a:ext cx="895865" cy="83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424416">
            <a:off x="5606930" y="1103446"/>
            <a:ext cx="895865" cy="836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/>
          <p:nvPr>
            <p:ph type="title"/>
          </p:nvPr>
        </p:nvSpPr>
        <p:spPr>
          <a:xfrm>
            <a:off x="464100" y="194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= Degree Seeking Missiles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311700" y="1266325"/>
            <a:ext cx="42195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“Being an adult is like folding a fitted sheet. No one really knows how.”</a:t>
            </a:r>
            <a:br>
              <a:rPr lang="en" sz="1800">
                <a:solidFill>
                  <a:srgbClr val="000000"/>
                </a:solidFill>
              </a:rPr>
            </a:br>
            <a:br>
              <a:rPr lang="en" sz="1800">
                <a:solidFill>
                  <a:srgbClr val="000000"/>
                </a:solidFill>
              </a:rPr>
            </a:br>
            <a:r>
              <a:rPr lang="en" sz="1800">
                <a:solidFill>
                  <a:srgbClr val="000000"/>
                </a:solidFill>
              </a:rPr>
              <a:t>	</a:t>
            </a:r>
            <a:r>
              <a:rPr lang="en" sz="1400">
                <a:solidFill>
                  <a:srgbClr val="000000"/>
                </a:solidFill>
              </a:rPr>
              <a:t>-- </a:t>
            </a:r>
            <a:r>
              <a:rPr b="1" lang="en" sz="1400">
                <a:solidFill>
                  <a:srgbClr val="000000"/>
                </a:solidFill>
              </a:rPr>
              <a:t>Ursula Zalewski,</a:t>
            </a:r>
            <a:r>
              <a:rPr lang="en" sz="1400">
                <a:solidFill>
                  <a:srgbClr val="000000"/>
                </a:solidFill>
              </a:rPr>
              <a:t> Director, Experiential</a:t>
            </a:r>
            <a:br>
              <a:rPr lang="en" sz="1400">
                <a:solidFill>
                  <a:srgbClr val="000000"/>
                </a:solidFill>
              </a:rPr>
            </a:br>
            <a:r>
              <a:rPr lang="en" sz="1400">
                <a:solidFill>
                  <a:srgbClr val="000000"/>
                </a:solidFill>
              </a:rPr>
              <a:t>	Education, Stony Brook University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Reality = Fitted Sheet</a:t>
            </a:r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1200" y="1937225"/>
            <a:ext cx="4527600" cy="28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have limited (or no) </a:t>
            </a:r>
            <a:r>
              <a:rPr lang="en"/>
              <a:t>experience</a:t>
            </a:r>
            <a:r>
              <a:rPr lang="en"/>
              <a:t> with:</a:t>
            </a:r>
            <a:endParaRPr/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Transferable skills</a:t>
            </a:r>
            <a:br>
              <a:rPr lang="en"/>
            </a:br>
            <a:r>
              <a:rPr lang="en"/>
              <a:t>	Resume, Cover Letter, Interview</a:t>
            </a:r>
            <a:br>
              <a:rPr lang="en"/>
            </a:br>
            <a:r>
              <a:rPr lang="en"/>
              <a:t>	On and off campus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Lifelong learning</a:t>
            </a:r>
            <a:br>
              <a:rPr lang="en"/>
            </a:br>
            <a:r>
              <a:rPr lang="en"/>
              <a:t>	Imposter Syndrome</a:t>
            </a:r>
            <a:br>
              <a:rPr lang="en"/>
            </a:br>
            <a:r>
              <a:rPr lang="en"/>
              <a:t>	“Job” vs. “Career”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Self-assessment</a:t>
            </a:r>
            <a:br>
              <a:rPr lang="en"/>
            </a:br>
            <a:br>
              <a:rPr lang="en"/>
            </a:br>
            <a:r>
              <a:rPr lang="en"/>
              <a:t>Self-promotion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Reflection for Beyond College?</a:t>
            </a:r>
            <a:endParaRPr/>
          </a:p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Broaden mindset to consider future as well as present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Highlight lifelong learning needed for growth, no “imposters”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Build self-assessment and self-promotion skills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Articulate in own language; translate to professional language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Incorporation Ideas</a:t>
            </a:r>
            <a:endParaRPr/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11700" y="1152475"/>
            <a:ext cx="8520600" cy="3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Introduce Concepts</a:t>
            </a:r>
            <a:br>
              <a:rPr lang="en"/>
            </a:br>
            <a:r>
              <a:rPr lang="en"/>
              <a:t>	Example: Mention transferable/soft skills in assignment descriptions</a:t>
            </a:r>
            <a:br>
              <a:rPr lang="en"/>
            </a:br>
            <a:br>
              <a:rPr lang="en"/>
            </a:br>
            <a:r>
              <a:rPr lang="en"/>
              <a:t>Revise Assignments/Documentation</a:t>
            </a:r>
            <a:br>
              <a:rPr lang="en"/>
            </a:br>
            <a:r>
              <a:rPr lang="en"/>
              <a:t>	Example: At end of internship, ask students for skill-based resume</a:t>
            </a:r>
            <a:br>
              <a:rPr lang="en"/>
            </a:br>
            <a:br>
              <a:rPr lang="en"/>
            </a:br>
            <a:r>
              <a:rPr lang="en"/>
              <a:t>Guided Reflection, written or oral</a:t>
            </a:r>
            <a:br>
              <a:rPr lang="en"/>
            </a:br>
            <a:r>
              <a:rPr lang="en"/>
              <a:t>	Example: Ask students how will apply what learned to future</a:t>
            </a:r>
            <a:br>
              <a:rPr lang="en"/>
            </a:br>
            <a:br>
              <a:rPr lang="en"/>
            </a:br>
            <a:r>
              <a:rPr lang="en"/>
              <a:t>Share with Students</a:t>
            </a:r>
            <a:br>
              <a:rPr lang="en"/>
            </a:br>
            <a:r>
              <a:rPr lang="en"/>
              <a:t>	Example: Share own continuous learning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Importance of Reflection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Addresses Student Learning Outcomes (SLOs)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/>
              <a:t>SLO 1</a:t>
            </a:r>
            <a:r>
              <a:rPr lang="en"/>
              <a:t>: analyze and explain course application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/>
              <a:t>SLO 2</a:t>
            </a:r>
            <a:r>
              <a:rPr lang="en"/>
              <a:t>: demonstrate effective communication in a professional forum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/>
              <a:t>SLO 3</a:t>
            </a:r>
            <a:r>
              <a:rPr lang="en"/>
              <a:t>: reflect on RWR work, identify strengths/weaknesses, and affirm how experience help or not help planned endeavors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8950" y="2634553"/>
            <a:ext cx="1791250" cy="17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Importance of Reflection (cont..)</a:t>
            </a:r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Self-Evaluation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Is this my future career?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Am I applying major courses?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Is this improving my personal and professional skills?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Am I making a difference on others?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925" y="2842004"/>
            <a:ext cx="5265551" cy="162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Forms of Reflection</a:t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Periodic reports/journals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End of semester reflection paper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PPT or poster presentation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Weekly or bi-monthly group meeting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Weekly discussion board post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*USE MULTIPLE FORMS</a:t>
            </a:r>
            <a:r>
              <a:rPr b="1" lang="en"/>
              <a:t>.. </a:t>
            </a:r>
            <a:r>
              <a:rPr b="1" lang="en"/>
              <a:t>REFLECT, REFLECT!!</a:t>
            </a:r>
            <a:endParaRPr b="1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725" y="85475"/>
            <a:ext cx="3218775" cy="45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76200"/>
            <a:ext cx="4817446" cy="4838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650" y="414450"/>
            <a:ext cx="4179475" cy="41357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533400"/>
            <a:ext cx="8534400" cy="39433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050" y="152400"/>
            <a:ext cx="380066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0891" y="152400"/>
            <a:ext cx="3640793" cy="4838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600" y="527825"/>
            <a:ext cx="60769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reflection should include...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90125"/>
            <a:ext cx="53235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Discussion of personal interactions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Indication of problems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Explanation of course application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Indication of professional growth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Telling funny stories or interesting experiences 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300" y="1476450"/>
            <a:ext cx="3714676" cy="245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