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PT Sans Narrow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22" Type="http://schemas.openxmlformats.org/officeDocument/2006/relationships/font" Target="fonts/PTSansNarrow-bold.fntdata"/><Relationship Id="rId10" Type="http://schemas.openxmlformats.org/officeDocument/2006/relationships/slide" Target="slides/slide5.xml"/><Relationship Id="rId21" Type="http://schemas.openxmlformats.org/officeDocument/2006/relationships/font" Target="fonts/PTSansNarrow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0c546fa5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0c546fa5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Cherissa Introduce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0c546fa5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0c546fa5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0c546fa5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0c546fa5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cf75bfb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cf75bfb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Cherissa  - Amber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cf75bfb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cf75bfb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Amber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9f83e37a2_2_1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9f83e37a2_2_1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9f83e37a2_2_2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9f83e37a2_2_2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9f83e37a2_2_2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9f83e37a2_2_2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0c546fa5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0c546fa5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0c546fa5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0c546fa5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11:30</a:t>
            </a:r>
            <a:r>
              <a:rPr lang="en"/>
              <a:t>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70797e11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70797e11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idx="12" type="sldNum"/>
          </p:nvPr>
        </p:nvSpPr>
        <p:spPr>
          <a:xfrm>
            <a:off x="8494486" y="4848820"/>
            <a:ext cx="217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amber.narro@selu.edu" TargetMode="External"/><Relationship Id="rId4" Type="http://schemas.openxmlformats.org/officeDocument/2006/relationships/hyperlink" Target="mailto:cherissa.vitter@sel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oodle.selu.edu/moodle/course/view.php?id=48978&amp;section=0" TargetMode="External"/><Relationship Id="rId4" Type="http://schemas.openxmlformats.org/officeDocument/2006/relationships/hyperlink" Target="https://moodle.selu.edu/moodle/course/view.php?id=39980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idx="1" type="subTitle"/>
          </p:nvPr>
        </p:nvSpPr>
        <p:spPr>
          <a:xfrm>
            <a:off x="311700" y="1243850"/>
            <a:ext cx="8520600" cy="26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Ensuring Quality in the Online Classroom with Experiential Objectives</a:t>
            </a:r>
            <a:endParaRPr sz="4000"/>
          </a:p>
        </p:txBody>
      </p:sp>
      <p:sp>
        <p:nvSpPr>
          <p:cNvPr id="131" name="Google Shape;131;p14"/>
          <p:cNvSpPr txBox="1"/>
          <p:nvPr/>
        </p:nvSpPr>
        <p:spPr>
          <a:xfrm>
            <a:off x="1024300" y="3469750"/>
            <a:ext cx="72888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Amber Narro								    Cherissa Vitter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type="ctrTitle"/>
          </p:nvPr>
        </p:nvSpPr>
        <p:spPr>
          <a:xfrm>
            <a:off x="1858700" y="885272"/>
            <a:ext cx="5361300" cy="12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Impact"/>
                <a:ea typeface="Impact"/>
                <a:cs typeface="Impact"/>
                <a:sym typeface="Impact"/>
              </a:rPr>
              <a:t>TIPS &amp; TRICKS</a:t>
            </a:r>
            <a:endParaRPr sz="72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4572000" y="2207525"/>
            <a:ext cx="39333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Live Video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Video Presentations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Interactive Discussions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Applying through Creating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Setting the Standards Early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Use sustainable technology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idx="1" type="subTitle"/>
          </p:nvPr>
        </p:nvSpPr>
        <p:spPr>
          <a:xfrm>
            <a:off x="311700" y="1205950"/>
            <a:ext cx="8520600" cy="29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...continue the conversation</a:t>
            </a:r>
            <a:endParaRPr b="1" i="1" sz="48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Amber Narro                  Cherissa Vitter</a:t>
            </a:r>
            <a:endParaRPr b="1" sz="48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amber.narro@selu.edu</a:t>
            </a:r>
            <a:r>
              <a:rPr b="1" lang="en" sz="36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</a:t>
            </a:r>
            <a:r>
              <a:rPr b="1" lang="en" sz="3600" u="sng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cherissa.vitter@selu.edu</a:t>
            </a:r>
            <a:endParaRPr b="1" sz="36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37" name="Google Shape;137;p15"/>
          <p:cNvSpPr txBox="1"/>
          <p:nvPr>
            <p:ph idx="2" type="body"/>
          </p:nvPr>
        </p:nvSpPr>
        <p:spPr>
          <a:xfrm>
            <a:off x="311700" y="1640825"/>
            <a:ext cx="3999900" cy="2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International Baccalaureate Education </a:t>
            </a:r>
            <a:endParaRPr/>
          </a:p>
        </p:txBody>
      </p:sp>
      <p:pic>
        <p:nvPicPr>
          <p:cNvPr id="138" name="Google Shape;13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600" y="2064337"/>
            <a:ext cx="1884099" cy="25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/>
          <p:nvPr>
            <p:ph idx="2" type="body"/>
          </p:nvPr>
        </p:nvSpPr>
        <p:spPr>
          <a:xfrm>
            <a:off x="4644650" y="1640925"/>
            <a:ext cx="3999900" cy="2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Coordinator: Office of Online Learning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6550" y="1959163"/>
            <a:ext cx="1941800" cy="271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Examples</a:t>
            </a:r>
            <a:endParaRPr/>
          </a:p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IB 405</a:t>
            </a:r>
            <a:endParaRPr/>
          </a:p>
        </p:txBody>
      </p:sp>
      <p:sp>
        <p:nvSpPr>
          <p:cNvPr id="147" name="Google Shape;147;p16"/>
          <p:cNvSpPr txBox="1"/>
          <p:nvPr>
            <p:ph idx="2" type="body"/>
          </p:nvPr>
        </p:nvSpPr>
        <p:spPr>
          <a:xfrm>
            <a:off x="4670625" y="1266175"/>
            <a:ext cx="4161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Comm 211</a:t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770100"/>
            <a:ext cx="4122223" cy="25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0075" y="1770100"/>
            <a:ext cx="4122223" cy="25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00" y="61125"/>
            <a:ext cx="8925901" cy="50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654700"/>
            <a:ext cx="7505700" cy="4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900">
                <a:solidFill>
                  <a:srgbClr val="C0791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Objective</a:t>
            </a:r>
            <a:endParaRPr b="1" i="1" sz="3900">
              <a:solidFill>
                <a:srgbClr val="5C5C5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9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Student Understanding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i="1" sz="3900">
              <a:solidFill>
                <a:srgbClr val="5C5C5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b="1" i="1" lang="en" sz="3900">
                <a:solidFill>
                  <a:srgbClr val="C0791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Assessment</a:t>
            </a:r>
            <a:endParaRPr b="1" i="1" sz="3900">
              <a:solidFill>
                <a:srgbClr val="5C5C5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i="1" lang="en" sz="39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Evidence of Student Understanding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/>
        </p:nvSpPr>
        <p:spPr>
          <a:xfrm>
            <a:off x="2835944" y="853097"/>
            <a:ext cx="37311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Assessment (Evidence)</a:t>
            </a:r>
            <a:endParaRPr sz="900"/>
          </a:p>
        </p:txBody>
      </p:sp>
      <p:sp>
        <p:nvSpPr>
          <p:cNvPr id="161" name="Google Shape;161;p18"/>
          <p:cNvSpPr txBox="1"/>
          <p:nvPr/>
        </p:nvSpPr>
        <p:spPr>
          <a:xfrm>
            <a:off x="6035530" y="2417766"/>
            <a:ext cx="24567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Skills (</a:t>
            </a:r>
            <a:r>
              <a:rPr i="1" lang="en" sz="1800">
                <a:solidFill>
                  <a:srgbClr val="5C5C5C"/>
                </a:solidFill>
              </a:rPr>
              <a:t>Definition</a:t>
            </a:r>
            <a:r>
              <a:rPr b="0" i="1" lang="en" sz="18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900"/>
          </a:p>
        </p:txBody>
      </p:sp>
      <p:sp>
        <p:nvSpPr>
          <p:cNvPr id="162" name="Google Shape;162;p18"/>
          <p:cNvSpPr txBox="1"/>
          <p:nvPr/>
        </p:nvSpPr>
        <p:spPr>
          <a:xfrm>
            <a:off x="530421" y="2243531"/>
            <a:ext cx="29796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Objective (Understand)</a:t>
            </a:r>
            <a:endParaRPr sz="900"/>
          </a:p>
        </p:txBody>
      </p:sp>
      <p:sp>
        <p:nvSpPr>
          <p:cNvPr id="163" name="Google Shape;163;p18"/>
          <p:cNvSpPr txBox="1"/>
          <p:nvPr/>
        </p:nvSpPr>
        <p:spPr>
          <a:xfrm>
            <a:off x="3374723" y="4183339"/>
            <a:ext cx="23946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Task (</a:t>
            </a:r>
            <a:r>
              <a:rPr i="1" lang="en" sz="1800">
                <a:solidFill>
                  <a:srgbClr val="5C5C5C"/>
                </a:solidFill>
              </a:rPr>
              <a:t>Verb</a:t>
            </a:r>
            <a:r>
              <a:rPr b="0" i="1" lang="en" sz="1800" u="none" cap="none" strike="noStrik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900"/>
          </a:p>
        </p:txBody>
      </p:sp>
      <p:sp>
        <p:nvSpPr>
          <p:cNvPr id="164" name="Google Shape;164;p18"/>
          <p:cNvSpPr/>
          <p:nvPr/>
        </p:nvSpPr>
        <p:spPr>
          <a:xfrm>
            <a:off x="3707350" y="1451883"/>
            <a:ext cx="1796700" cy="2239800"/>
          </a:xfrm>
          <a:prstGeom prst="quadArrow">
            <a:avLst>
              <a:gd fmla="val 7041" name="adj1"/>
              <a:gd fmla="val 11267" name="adj2"/>
              <a:gd fmla="val 275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525" y="152400"/>
            <a:ext cx="558894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F9000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236800" y="1266275"/>
            <a:ext cx="8520600" cy="240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2"/>
                </a:solidFill>
              </a:rPr>
              <a:t>PUTTING IT </a:t>
            </a:r>
            <a:endParaRPr sz="60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2"/>
                </a:solidFill>
              </a:rPr>
              <a:t>TOGETHER</a:t>
            </a:r>
            <a:endParaRPr sz="6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ctrTitle"/>
          </p:nvPr>
        </p:nvSpPr>
        <p:spPr>
          <a:xfrm>
            <a:off x="311700" y="1787925"/>
            <a:ext cx="5971500" cy="15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latin typeface="Impact"/>
                <a:ea typeface="Impact"/>
                <a:cs typeface="Impact"/>
                <a:sym typeface="Impact"/>
              </a:rPr>
              <a:t>FEARS</a:t>
            </a:r>
            <a:endParaRPr sz="16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053425" y="1328175"/>
            <a:ext cx="2707500" cy="25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Testing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Integrity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Identity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Quality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Interactivity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Reaching course objectives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806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